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anohara Shankar"/>
  <p:cmAuthor clrIdx="1" id="1" initials="" lastIdx="2" name="Angela Yanes Di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B8AC7D-44CD-4FE7-9635-4B61D6BB0682}">
  <a:tblStyle styleId="{71B8AC7D-44CD-4FE7-9635-4B61D6BB0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E2C8350-D1D0-4348-A8F1-4814AF8443C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HelveticaNeue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2-26T02:32:52.856">
    <p:pos x="184" y="252"/>
    <p:text>if our strategy is to have 30% presence across eBay teams, we really need to have a way to get resource from any vendor as long as that is the best candidate for the job.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1-02-26T02:39:21.923">
    <p:pos x="6000" y="0"/>
    <p:text>Unknown: When can interviews start for this option?</p:text>
  </p:cm>
  <p:cm authorId="0" idx="2" dt="2021-02-26T02:39:21.923">
    <p:pos x="6000" y="0"/>
    <p:text>The interviews are done before hand, by the time you start the SOW process, you have finalized the candidate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1-02-23T00:39:00.614">
    <p:pos x="6000" y="0"/>
    <p:text>Unknown: when can managers start interviewing?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5f15ec29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5f15ec29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5f15ec29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5f15ec29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5f15ec29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5f15ec29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ccb9d8c0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ccb9d8c0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b5f15ec29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b5f15ec29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ccb9d8c0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ccb9d8c0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ccb9d8c0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ccb9d8c0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d6157ec9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d6157ec9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ccb9d8c0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ccb9d8c0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db2fbc1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db2fbc1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bdb2fbc14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bdb2fbc14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02d00ee3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02d00ee3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bccb9d8c0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bccb9d8c0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b5f15ec298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b5f15ec298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c02d00ee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c02d00ee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c02d00ee3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c02d00ee3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c02d00ee3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c02d00ee3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Upload the SOW template using “Requester uploads contract to the draft agreement folder”.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the SOW gets approved by the Procurement, Legal, infosec teams.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the “PR requisition” step within the spendsmart tool to create the PR/PO.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c02d00ee3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c02d00ee3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02d00ee3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c02d00ee3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02d00ee3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02d00ee3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02d00ee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02d00ee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c02d00ee3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c02d00ee3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07f14ad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07f14ad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c02d00ee3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c02d00ee3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02d00ee3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02d00ee3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c02d00ee3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c02d00ee3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07f14ad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07f14ad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07f14ad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07f14ad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a7555d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a7555d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a7555d1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a7555d1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07f14ad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07f14ad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02d00ee3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02d00ee3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 showMasterSp="0" type="tx">
  <p:cSld name="TITLE_AND_BODY">
    <p:bg>
      <p:bgPr>
        <a:solidFill>
          <a:srgbClr val="3665F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342899" y="653278"/>
            <a:ext cx="373200" cy="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0" y="1285405"/>
            <a:ext cx="342900" cy="12894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0" y="3856215"/>
            <a:ext cx="342900" cy="12873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643686" y="-1"/>
            <a:ext cx="2500200" cy="257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6643685" y="2574708"/>
            <a:ext cx="25002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5375020" y="2573498"/>
            <a:ext cx="1268700" cy="2570100"/>
          </a:xfrm>
          <a:prstGeom prst="rect">
            <a:avLst/>
          </a:prstGeom>
          <a:solidFill>
            <a:srgbClr val="2B0EA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5375020" y="1285405"/>
            <a:ext cx="1268700" cy="129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5375020" y="1747"/>
            <a:ext cx="1268700" cy="128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7460456" y="3687477"/>
            <a:ext cx="871131" cy="347952"/>
          </a:xfrm>
          <a:custGeom>
            <a:rect b="b" l="l" r="r" t="t"/>
            <a:pathLst>
              <a:path extrusionOk="0" h="3025668" w="7575051">
                <a:moveTo>
                  <a:pt x="5265459" y="1602847"/>
                </a:moveTo>
                <a:lnTo>
                  <a:pt x="4832941" y="1603280"/>
                </a:lnTo>
                <a:cubicBezTo>
                  <a:pt x="4832941" y="1603280"/>
                  <a:pt x="4220553" y="1583638"/>
                  <a:pt x="4244437" y="1909757"/>
                </a:cubicBezTo>
                <a:cubicBezTo>
                  <a:pt x="4266845" y="2215455"/>
                  <a:pt x="4649337" y="2214936"/>
                  <a:pt x="4649337" y="2214936"/>
                </a:cubicBezTo>
                <a:cubicBezTo>
                  <a:pt x="5335548" y="2223934"/>
                  <a:pt x="5265459" y="1602847"/>
                  <a:pt x="5265459" y="1602847"/>
                </a:cubicBezTo>
                <a:close/>
                <a:moveTo>
                  <a:pt x="2889283" y="928050"/>
                </a:moveTo>
                <a:cubicBezTo>
                  <a:pt x="2277011" y="944108"/>
                  <a:pt x="2298848" y="1565009"/>
                  <a:pt x="2298848" y="1565009"/>
                </a:cubicBezTo>
                <a:cubicBezTo>
                  <a:pt x="2298848" y="1565009"/>
                  <a:pt x="2289081" y="2210168"/>
                  <a:pt x="2890205" y="2202652"/>
                </a:cubicBezTo>
                <a:cubicBezTo>
                  <a:pt x="3491328" y="2195135"/>
                  <a:pt x="3481654" y="1578334"/>
                  <a:pt x="3481654" y="1578334"/>
                </a:cubicBezTo>
                <a:cubicBezTo>
                  <a:pt x="3481654" y="1578334"/>
                  <a:pt x="3501556" y="912220"/>
                  <a:pt x="2889283" y="928050"/>
                </a:cubicBezTo>
                <a:close/>
                <a:moveTo>
                  <a:pt x="969622" y="912329"/>
                </a:moveTo>
                <a:cubicBezTo>
                  <a:pt x="425092" y="912495"/>
                  <a:pt x="398029" y="1395057"/>
                  <a:pt x="398029" y="1395057"/>
                </a:cubicBezTo>
                <a:lnTo>
                  <a:pt x="1512329" y="1395057"/>
                </a:lnTo>
                <a:cubicBezTo>
                  <a:pt x="1512329" y="1395057"/>
                  <a:pt x="1512329" y="912246"/>
                  <a:pt x="969622" y="912329"/>
                </a:cubicBezTo>
                <a:close/>
                <a:moveTo>
                  <a:pt x="5435549" y="723900"/>
                </a:moveTo>
                <a:lnTo>
                  <a:pt x="5878307" y="723900"/>
                </a:lnTo>
                <a:lnTo>
                  <a:pt x="6525903" y="2015128"/>
                </a:lnTo>
                <a:lnTo>
                  <a:pt x="7174885" y="723900"/>
                </a:lnTo>
                <a:lnTo>
                  <a:pt x="7575051" y="723900"/>
                </a:lnTo>
                <a:lnTo>
                  <a:pt x="6403575" y="3025668"/>
                </a:lnTo>
                <a:lnTo>
                  <a:pt x="5975476" y="3025668"/>
                </a:lnTo>
                <a:lnTo>
                  <a:pt x="6314528" y="2385968"/>
                </a:lnTo>
                <a:close/>
                <a:moveTo>
                  <a:pt x="979027" y="660399"/>
                </a:moveTo>
                <a:cubicBezTo>
                  <a:pt x="2026917" y="660647"/>
                  <a:pt x="1911178" y="1656352"/>
                  <a:pt x="1911178" y="1656352"/>
                </a:cubicBezTo>
                <a:lnTo>
                  <a:pt x="385265" y="1656352"/>
                </a:lnTo>
                <a:cubicBezTo>
                  <a:pt x="385265" y="1656352"/>
                  <a:pt x="406666" y="2189963"/>
                  <a:pt x="957530" y="2200239"/>
                </a:cubicBezTo>
                <a:cubicBezTo>
                  <a:pt x="1385938" y="2208112"/>
                  <a:pt x="1463097" y="1910354"/>
                  <a:pt x="1463097" y="1910354"/>
                </a:cubicBezTo>
                <a:lnTo>
                  <a:pt x="1859163" y="1909608"/>
                </a:lnTo>
                <a:cubicBezTo>
                  <a:pt x="1859163" y="1909608"/>
                  <a:pt x="1816648" y="2450180"/>
                  <a:pt x="955899" y="2450180"/>
                </a:cubicBezTo>
                <a:cubicBezTo>
                  <a:pt x="-46022" y="2450180"/>
                  <a:pt x="332" y="1588563"/>
                  <a:pt x="332" y="1588563"/>
                </a:cubicBezTo>
                <a:cubicBezTo>
                  <a:pt x="-4467" y="1397212"/>
                  <a:pt x="32289" y="660150"/>
                  <a:pt x="979027" y="660399"/>
                </a:cubicBezTo>
                <a:close/>
                <a:moveTo>
                  <a:pt x="1915267" y="0"/>
                </a:moveTo>
                <a:lnTo>
                  <a:pt x="2296913" y="0"/>
                </a:lnTo>
                <a:lnTo>
                  <a:pt x="2296913" y="951966"/>
                </a:lnTo>
                <a:cubicBezTo>
                  <a:pt x="2296913" y="951966"/>
                  <a:pt x="2501649" y="667480"/>
                  <a:pt x="2977646" y="670100"/>
                </a:cubicBezTo>
                <a:cubicBezTo>
                  <a:pt x="3453735" y="672719"/>
                  <a:pt x="3895180" y="994559"/>
                  <a:pt x="3884584" y="1571614"/>
                </a:cubicBezTo>
                <a:lnTo>
                  <a:pt x="3863323" y="1771787"/>
                </a:lnTo>
                <a:lnTo>
                  <a:pt x="3876174" y="1721935"/>
                </a:lnTo>
                <a:cubicBezTo>
                  <a:pt x="4007254" y="1369232"/>
                  <a:pt x="4632364" y="1349779"/>
                  <a:pt x="4819392" y="1348805"/>
                </a:cubicBezTo>
                <a:cubicBezTo>
                  <a:pt x="4930040" y="1348200"/>
                  <a:pt x="5261725" y="1347334"/>
                  <a:pt x="5261725" y="1347334"/>
                </a:cubicBezTo>
                <a:cubicBezTo>
                  <a:pt x="5263722" y="1113972"/>
                  <a:pt x="5193286" y="924133"/>
                  <a:pt x="4806191" y="916951"/>
                </a:cubicBezTo>
                <a:cubicBezTo>
                  <a:pt x="4397469" y="909164"/>
                  <a:pt x="4366116" y="1177829"/>
                  <a:pt x="4366116" y="1177829"/>
                </a:cubicBezTo>
                <a:lnTo>
                  <a:pt x="3963126" y="1177829"/>
                </a:lnTo>
                <a:cubicBezTo>
                  <a:pt x="4045027" y="591352"/>
                  <a:pt x="4832941" y="663255"/>
                  <a:pt x="4832941" y="663255"/>
                </a:cubicBezTo>
                <a:cubicBezTo>
                  <a:pt x="5654639" y="697087"/>
                  <a:pt x="5636574" y="1155851"/>
                  <a:pt x="5646649" y="1345950"/>
                </a:cubicBezTo>
                <a:cubicBezTo>
                  <a:pt x="5655247" y="1509918"/>
                  <a:pt x="5647604" y="1742241"/>
                  <a:pt x="5646649" y="2002600"/>
                </a:cubicBezTo>
                <a:cubicBezTo>
                  <a:pt x="5645607" y="2262785"/>
                  <a:pt x="5654639" y="2394392"/>
                  <a:pt x="5654639" y="2394392"/>
                </a:cubicBezTo>
                <a:lnTo>
                  <a:pt x="5303587" y="2396468"/>
                </a:lnTo>
                <a:lnTo>
                  <a:pt x="5287519" y="2161116"/>
                </a:lnTo>
                <a:cubicBezTo>
                  <a:pt x="5137962" y="2350609"/>
                  <a:pt x="4936554" y="2456345"/>
                  <a:pt x="4583504" y="2458248"/>
                </a:cubicBezTo>
                <a:cubicBezTo>
                  <a:pt x="4230454" y="2460325"/>
                  <a:pt x="3779263" y="2302674"/>
                  <a:pt x="3856821" y="1797013"/>
                </a:cubicBezTo>
                <a:lnTo>
                  <a:pt x="3859417" y="1786942"/>
                </a:lnTo>
                <a:lnTo>
                  <a:pt x="3808183" y="1953905"/>
                </a:lnTo>
                <a:cubicBezTo>
                  <a:pt x="3667800" y="2284905"/>
                  <a:pt x="3348672" y="2459918"/>
                  <a:pt x="2969630" y="2459918"/>
                </a:cubicBezTo>
                <a:cubicBezTo>
                  <a:pt x="2464424" y="2459918"/>
                  <a:pt x="2291477" y="2175319"/>
                  <a:pt x="2291477" y="2175319"/>
                </a:cubicBezTo>
                <a:lnTo>
                  <a:pt x="2275628" y="2401495"/>
                </a:lnTo>
                <a:lnTo>
                  <a:pt x="1904948" y="2401495"/>
                </a:lnTo>
                <a:cubicBezTo>
                  <a:pt x="1919322" y="2246497"/>
                  <a:pt x="1921625" y="2012122"/>
                  <a:pt x="1921625" y="201212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 Objectives">
  <p:cSld name="Title + 3 Column Objective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idx="1" type="body"/>
          </p:nvPr>
        </p:nvSpPr>
        <p:spPr>
          <a:xfrm>
            <a:off x="342900" y="2335143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1"/>
          <p:cNvSpPr txBox="1"/>
          <p:nvPr>
            <p:ph idx="2" type="body"/>
          </p:nvPr>
        </p:nvSpPr>
        <p:spPr>
          <a:xfrm>
            <a:off x="3219450" y="2335143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1"/>
          <p:cNvSpPr txBox="1"/>
          <p:nvPr>
            <p:ph idx="3" type="body"/>
          </p:nvPr>
        </p:nvSpPr>
        <p:spPr>
          <a:xfrm>
            <a:off x="6096000" y="2335143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11"/>
          <p:cNvSpPr txBox="1"/>
          <p:nvPr>
            <p:ph idx="4" type="body"/>
          </p:nvPr>
        </p:nvSpPr>
        <p:spPr>
          <a:xfrm>
            <a:off x="342900" y="3560184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5" type="body"/>
          </p:nvPr>
        </p:nvSpPr>
        <p:spPr>
          <a:xfrm>
            <a:off x="3219450" y="3560184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11"/>
          <p:cNvSpPr txBox="1"/>
          <p:nvPr>
            <p:ph idx="6" type="body"/>
          </p:nvPr>
        </p:nvSpPr>
        <p:spPr>
          <a:xfrm>
            <a:off x="6096000" y="3560184"/>
            <a:ext cx="27051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11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11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11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11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 txBox="1"/>
          <p:nvPr>
            <p:ph idx="7" type="body"/>
          </p:nvPr>
        </p:nvSpPr>
        <p:spPr>
          <a:xfrm>
            <a:off x="342900" y="1332526"/>
            <a:ext cx="8458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11"/>
          <p:cNvSpPr/>
          <p:nvPr/>
        </p:nvSpPr>
        <p:spPr>
          <a:xfrm>
            <a:off x="342899" y="3288979"/>
            <a:ext cx="373200" cy="75300"/>
          </a:xfrm>
          <a:prstGeom prst="rect">
            <a:avLst/>
          </a:prstGeom>
          <a:solidFill>
            <a:srgbClr val="3665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3219450" y="3288979"/>
            <a:ext cx="373200" cy="75300"/>
          </a:xfrm>
          <a:prstGeom prst="rect">
            <a:avLst/>
          </a:prstGeom>
          <a:solidFill>
            <a:srgbClr val="3665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6096000" y="3288979"/>
            <a:ext cx="373200" cy="75300"/>
          </a:xfrm>
          <a:prstGeom prst="rect">
            <a:avLst/>
          </a:prstGeom>
          <a:solidFill>
            <a:srgbClr val="3665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Content + Half Photo">
  <p:cSld name="Title + 1 Column Content + Half Photo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/>
          <p:nvPr>
            <p:ph idx="2" type="pic"/>
          </p:nvPr>
        </p:nvSpPr>
        <p:spPr>
          <a:xfrm>
            <a:off x="4657725" y="-1"/>
            <a:ext cx="4486200" cy="5143500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12"/>
          <p:cNvSpPr/>
          <p:nvPr>
            <p:ph idx="3" type="pic"/>
          </p:nvPr>
        </p:nvSpPr>
        <p:spPr>
          <a:xfrm>
            <a:off x="8462772" y="4814316"/>
            <a:ext cx="342900" cy="137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12"/>
          <p:cNvSpPr txBox="1"/>
          <p:nvPr>
            <p:ph type="title"/>
          </p:nvPr>
        </p:nvSpPr>
        <p:spPr>
          <a:xfrm>
            <a:off x="342900" y="307226"/>
            <a:ext cx="396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12"/>
          <p:cNvSpPr txBox="1"/>
          <p:nvPr>
            <p:ph idx="1" type="body"/>
          </p:nvPr>
        </p:nvSpPr>
        <p:spPr>
          <a:xfrm>
            <a:off x="342900" y="1331316"/>
            <a:ext cx="39696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12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2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 txBox="1"/>
          <p:nvPr>
            <p:ph idx="11" type="ftr"/>
          </p:nvPr>
        </p:nvSpPr>
        <p:spPr>
          <a:xfrm>
            <a:off x="600075" y="4811896"/>
            <a:ext cx="37125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12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 / Custom Layout">
  <p:cSld name="Title + Graphic / Custom Layou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3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3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3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12" type="sldNum"/>
          </p:nvPr>
        </p:nvSpPr>
        <p:spPr>
          <a:xfrm>
            <a:off x="8146275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/ Custom Layout">
  <p:cSld name="Graphic / Custom Layou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14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Photo" showMasterSp="0">
  <p:cSld name="Title + Full Photo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15"/>
          <p:cNvSpPr/>
          <p:nvPr>
            <p:ph idx="3" type="pic"/>
          </p:nvPr>
        </p:nvSpPr>
        <p:spPr>
          <a:xfrm>
            <a:off x="8462772" y="4814316"/>
            <a:ext cx="342900" cy="137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hoto" showMasterSp="0">
  <p:cSld name="Full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/>
          <p:nvPr>
            <p:ph idx="2" type="pic"/>
          </p:nvPr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16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16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16"/>
          <p:cNvSpPr/>
          <p:nvPr>
            <p:ph idx="3" type="pic"/>
          </p:nvPr>
        </p:nvSpPr>
        <p:spPr>
          <a:xfrm>
            <a:off x="8462772" y="4814316"/>
            <a:ext cx="342900" cy="137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/ Cap Slide" showMasterSp="0">
  <p:cSld name="Logo / Cap Slide">
    <p:bg>
      <p:bgPr>
        <a:solidFill>
          <a:schemeClr val="accent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>
            <a:off x="7362825" y="1714500"/>
            <a:ext cx="1781100" cy="1714500"/>
          </a:xfrm>
          <a:prstGeom prst="rect">
            <a:avLst/>
          </a:prstGeom>
          <a:solidFill>
            <a:srgbClr val="82187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-1" y="3429000"/>
            <a:ext cx="1876500" cy="1714500"/>
          </a:xfrm>
          <a:prstGeom prst="rect">
            <a:avLst/>
          </a:prstGeom>
          <a:solidFill>
            <a:srgbClr val="5EE47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7362825" y="0"/>
            <a:ext cx="1781100" cy="1714500"/>
          </a:xfrm>
          <a:prstGeom prst="rect">
            <a:avLst/>
          </a:prstGeom>
          <a:solidFill>
            <a:srgbClr val="E6204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1876425" y="1714500"/>
            <a:ext cx="1890600" cy="1714500"/>
          </a:xfrm>
          <a:prstGeom prst="rect">
            <a:avLst/>
          </a:prstGeom>
          <a:solidFill>
            <a:srgbClr val="F7E37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009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0" y="2571750"/>
            <a:ext cx="938100" cy="857400"/>
          </a:xfrm>
          <a:prstGeom prst="rect">
            <a:avLst/>
          </a:prstGeom>
          <a:solidFill>
            <a:srgbClr val="EA5F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1876425" y="3429000"/>
            <a:ext cx="1890600" cy="1714500"/>
          </a:xfrm>
          <a:prstGeom prst="rect">
            <a:avLst/>
          </a:prstGeom>
          <a:solidFill>
            <a:srgbClr val="C5E5F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EFAC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5DEFA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1876425" y="0"/>
            <a:ext cx="1890600" cy="1714500"/>
          </a:xfrm>
          <a:prstGeom prst="rect">
            <a:avLst/>
          </a:prstGeom>
          <a:solidFill>
            <a:srgbClr val="E6204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3767138" y="0"/>
            <a:ext cx="1814400" cy="1714500"/>
          </a:xfrm>
          <a:prstGeom prst="rect">
            <a:avLst/>
          </a:prstGeom>
          <a:solidFill>
            <a:srgbClr val="FEB78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0" y="1714500"/>
            <a:ext cx="938100" cy="857400"/>
          </a:xfrm>
          <a:prstGeom prst="rect">
            <a:avLst/>
          </a:prstGeom>
          <a:solidFill>
            <a:srgbClr val="A60D8A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938213" y="1714500"/>
            <a:ext cx="938100" cy="1714500"/>
          </a:xfrm>
          <a:prstGeom prst="rect">
            <a:avLst/>
          </a:prstGeom>
          <a:solidFill>
            <a:srgbClr val="F5A0D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0" y="0"/>
            <a:ext cx="1876500" cy="1714500"/>
          </a:xfrm>
          <a:prstGeom prst="rect">
            <a:avLst/>
          </a:prstGeom>
          <a:solidFill>
            <a:srgbClr val="FF638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5581650" y="0"/>
            <a:ext cx="1781100" cy="1714500"/>
          </a:xfrm>
          <a:prstGeom prst="rect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009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17"/>
          <p:cNvSpPr/>
          <p:nvPr/>
        </p:nvSpPr>
        <p:spPr>
          <a:xfrm>
            <a:off x="7362825" y="3429000"/>
            <a:ext cx="1781100" cy="17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009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4940970" y="3173096"/>
            <a:ext cx="1287759" cy="514364"/>
          </a:xfrm>
          <a:custGeom>
            <a:rect b="b" l="l" r="r" t="t"/>
            <a:pathLst>
              <a:path extrusionOk="0" h="3025668" w="7575051">
                <a:moveTo>
                  <a:pt x="5265459" y="1602847"/>
                </a:moveTo>
                <a:lnTo>
                  <a:pt x="4832941" y="1603280"/>
                </a:lnTo>
                <a:cubicBezTo>
                  <a:pt x="4832941" y="1603280"/>
                  <a:pt x="4220553" y="1583638"/>
                  <a:pt x="4244437" y="1909757"/>
                </a:cubicBezTo>
                <a:cubicBezTo>
                  <a:pt x="4266845" y="2215455"/>
                  <a:pt x="4649337" y="2214936"/>
                  <a:pt x="4649337" y="2214936"/>
                </a:cubicBezTo>
                <a:cubicBezTo>
                  <a:pt x="5335548" y="2223934"/>
                  <a:pt x="5265459" y="1602847"/>
                  <a:pt x="5265459" y="1602847"/>
                </a:cubicBezTo>
                <a:close/>
                <a:moveTo>
                  <a:pt x="2889283" y="928050"/>
                </a:moveTo>
                <a:cubicBezTo>
                  <a:pt x="2277011" y="944108"/>
                  <a:pt x="2298848" y="1565009"/>
                  <a:pt x="2298848" y="1565009"/>
                </a:cubicBezTo>
                <a:cubicBezTo>
                  <a:pt x="2298848" y="1565009"/>
                  <a:pt x="2289081" y="2210168"/>
                  <a:pt x="2890205" y="2202652"/>
                </a:cubicBezTo>
                <a:cubicBezTo>
                  <a:pt x="3491328" y="2195135"/>
                  <a:pt x="3481654" y="1578334"/>
                  <a:pt x="3481654" y="1578334"/>
                </a:cubicBezTo>
                <a:cubicBezTo>
                  <a:pt x="3481654" y="1578334"/>
                  <a:pt x="3501556" y="912220"/>
                  <a:pt x="2889283" y="928050"/>
                </a:cubicBezTo>
                <a:close/>
                <a:moveTo>
                  <a:pt x="969622" y="912329"/>
                </a:moveTo>
                <a:cubicBezTo>
                  <a:pt x="425092" y="912495"/>
                  <a:pt x="398029" y="1395057"/>
                  <a:pt x="398029" y="1395057"/>
                </a:cubicBezTo>
                <a:lnTo>
                  <a:pt x="1512329" y="1395057"/>
                </a:lnTo>
                <a:cubicBezTo>
                  <a:pt x="1512329" y="1395057"/>
                  <a:pt x="1512329" y="912246"/>
                  <a:pt x="969622" y="912329"/>
                </a:cubicBezTo>
                <a:close/>
                <a:moveTo>
                  <a:pt x="5435549" y="723900"/>
                </a:moveTo>
                <a:lnTo>
                  <a:pt x="5878307" y="723900"/>
                </a:lnTo>
                <a:lnTo>
                  <a:pt x="6525903" y="2015128"/>
                </a:lnTo>
                <a:lnTo>
                  <a:pt x="7174885" y="723900"/>
                </a:lnTo>
                <a:lnTo>
                  <a:pt x="7575051" y="723900"/>
                </a:lnTo>
                <a:lnTo>
                  <a:pt x="6403575" y="3025668"/>
                </a:lnTo>
                <a:lnTo>
                  <a:pt x="5975476" y="3025668"/>
                </a:lnTo>
                <a:lnTo>
                  <a:pt x="6314528" y="2385968"/>
                </a:lnTo>
                <a:close/>
                <a:moveTo>
                  <a:pt x="979027" y="660399"/>
                </a:moveTo>
                <a:cubicBezTo>
                  <a:pt x="2026917" y="660647"/>
                  <a:pt x="1911178" y="1656352"/>
                  <a:pt x="1911178" y="1656352"/>
                </a:cubicBezTo>
                <a:lnTo>
                  <a:pt x="385265" y="1656352"/>
                </a:lnTo>
                <a:cubicBezTo>
                  <a:pt x="385265" y="1656352"/>
                  <a:pt x="406666" y="2189963"/>
                  <a:pt x="957530" y="2200239"/>
                </a:cubicBezTo>
                <a:cubicBezTo>
                  <a:pt x="1385938" y="2208112"/>
                  <a:pt x="1463097" y="1910354"/>
                  <a:pt x="1463097" y="1910354"/>
                </a:cubicBezTo>
                <a:lnTo>
                  <a:pt x="1859163" y="1909608"/>
                </a:lnTo>
                <a:cubicBezTo>
                  <a:pt x="1859163" y="1909608"/>
                  <a:pt x="1816648" y="2450180"/>
                  <a:pt x="955899" y="2450180"/>
                </a:cubicBezTo>
                <a:cubicBezTo>
                  <a:pt x="-46022" y="2450180"/>
                  <a:pt x="332" y="1588563"/>
                  <a:pt x="332" y="1588563"/>
                </a:cubicBezTo>
                <a:cubicBezTo>
                  <a:pt x="-4467" y="1397212"/>
                  <a:pt x="32289" y="660150"/>
                  <a:pt x="979027" y="660399"/>
                </a:cubicBezTo>
                <a:close/>
                <a:moveTo>
                  <a:pt x="1915267" y="0"/>
                </a:moveTo>
                <a:lnTo>
                  <a:pt x="2296913" y="0"/>
                </a:lnTo>
                <a:lnTo>
                  <a:pt x="2296913" y="951966"/>
                </a:lnTo>
                <a:cubicBezTo>
                  <a:pt x="2296913" y="951966"/>
                  <a:pt x="2501649" y="667480"/>
                  <a:pt x="2977646" y="670100"/>
                </a:cubicBezTo>
                <a:cubicBezTo>
                  <a:pt x="3453735" y="672719"/>
                  <a:pt x="3895180" y="994559"/>
                  <a:pt x="3884584" y="1571614"/>
                </a:cubicBezTo>
                <a:lnTo>
                  <a:pt x="3863323" y="1771787"/>
                </a:lnTo>
                <a:lnTo>
                  <a:pt x="3876174" y="1721935"/>
                </a:lnTo>
                <a:cubicBezTo>
                  <a:pt x="4007254" y="1369232"/>
                  <a:pt x="4632364" y="1349779"/>
                  <a:pt x="4819392" y="1348805"/>
                </a:cubicBezTo>
                <a:cubicBezTo>
                  <a:pt x="4930040" y="1348200"/>
                  <a:pt x="5261725" y="1347334"/>
                  <a:pt x="5261725" y="1347334"/>
                </a:cubicBezTo>
                <a:cubicBezTo>
                  <a:pt x="5263722" y="1113972"/>
                  <a:pt x="5193286" y="924133"/>
                  <a:pt x="4806191" y="916951"/>
                </a:cubicBezTo>
                <a:cubicBezTo>
                  <a:pt x="4397469" y="909164"/>
                  <a:pt x="4366116" y="1177829"/>
                  <a:pt x="4366116" y="1177829"/>
                </a:cubicBezTo>
                <a:lnTo>
                  <a:pt x="3963126" y="1177829"/>
                </a:lnTo>
                <a:cubicBezTo>
                  <a:pt x="4045027" y="591352"/>
                  <a:pt x="4832941" y="663255"/>
                  <a:pt x="4832941" y="663255"/>
                </a:cubicBezTo>
                <a:cubicBezTo>
                  <a:pt x="5654639" y="697087"/>
                  <a:pt x="5636574" y="1155851"/>
                  <a:pt x="5646649" y="1345950"/>
                </a:cubicBezTo>
                <a:cubicBezTo>
                  <a:pt x="5655247" y="1509918"/>
                  <a:pt x="5647604" y="1742241"/>
                  <a:pt x="5646649" y="2002600"/>
                </a:cubicBezTo>
                <a:cubicBezTo>
                  <a:pt x="5645607" y="2262785"/>
                  <a:pt x="5654639" y="2394392"/>
                  <a:pt x="5654639" y="2394392"/>
                </a:cubicBezTo>
                <a:lnTo>
                  <a:pt x="5303587" y="2396468"/>
                </a:lnTo>
                <a:lnTo>
                  <a:pt x="5287519" y="2161116"/>
                </a:lnTo>
                <a:cubicBezTo>
                  <a:pt x="5137962" y="2350609"/>
                  <a:pt x="4936554" y="2456345"/>
                  <a:pt x="4583504" y="2458248"/>
                </a:cubicBezTo>
                <a:cubicBezTo>
                  <a:pt x="4230454" y="2460325"/>
                  <a:pt x="3779263" y="2302674"/>
                  <a:pt x="3856821" y="1797013"/>
                </a:cubicBezTo>
                <a:lnTo>
                  <a:pt x="3859417" y="1786942"/>
                </a:lnTo>
                <a:lnTo>
                  <a:pt x="3808183" y="1953905"/>
                </a:lnTo>
                <a:cubicBezTo>
                  <a:pt x="3667800" y="2284905"/>
                  <a:pt x="3348672" y="2459918"/>
                  <a:pt x="2969630" y="2459918"/>
                </a:cubicBezTo>
                <a:cubicBezTo>
                  <a:pt x="2464424" y="2459918"/>
                  <a:pt x="2291477" y="2175319"/>
                  <a:pt x="2291477" y="2175319"/>
                </a:cubicBezTo>
                <a:lnTo>
                  <a:pt x="2275628" y="2401495"/>
                </a:lnTo>
                <a:lnTo>
                  <a:pt x="1904948" y="2401495"/>
                </a:lnTo>
                <a:cubicBezTo>
                  <a:pt x="1919322" y="2246497"/>
                  <a:pt x="1921625" y="2012122"/>
                  <a:pt x="1921625" y="2012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 type="obj">
  <p:cSld name="OBJEC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18" name="Google Shape;318;p18"/>
          <p:cNvSpPr txBox="1"/>
          <p:nvPr>
            <p:ph type="title"/>
          </p:nvPr>
        </p:nvSpPr>
        <p:spPr>
          <a:xfrm>
            <a:off x="347472" y="342900"/>
            <a:ext cx="8453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/>
        </p:txBody>
      </p: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347472" y="1166813"/>
            <a:ext cx="84537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796E65"/>
              </a:buClr>
              <a:buSzPts val="1200"/>
              <a:buChar char="•"/>
              <a:defRPr b="0" i="0" sz="1200" u="none" cap="none" strike="noStrike">
                <a:solidFill>
                  <a:srgbClr val="796E65"/>
                </a:solidFill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796E65"/>
              </a:buClr>
              <a:buSzPts val="1200"/>
              <a:buChar char="–"/>
              <a:defRPr i="0" sz="1200" u="none" cap="none" strike="noStrike">
                <a:solidFill>
                  <a:srgbClr val="796E65"/>
                </a:solidFill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796E65"/>
              </a:buClr>
              <a:buSzPts val="1200"/>
              <a:buChar char="•"/>
              <a:defRPr i="0" sz="1200" u="none" cap="none" strike="noStrike">
                <a:solidFill>
                  <a:srgbClr val="796E65"/>
                </a:solidFill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796E65"/>
              </a:buClr>
              <a:buSzPts val="1200"/>
              <a:buChar char="–"/>
              <a:defRPr i="0" sz="1200" u="none" cap="none" strike="noStrike">
                <a:solidFill>
                  <a:srgbClr val="796E65"/>
                </a:solidFill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796E65"/>
              </a:buClr>
              <a:buSzPts val="1200"/>
              <a:buChar char="»"/>
              <a:defRPr i="0" sz="1200" u="none" cap="none" strike="noStrike">
                <a:solidFill>
                  <a:srgbClr val="796E65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18"/>
          <p:cNvSpPr txBox="1"/>
          <p:nvPr>
            <p:ph idx="11" type="ftr"/>
          </p:nvPr>
        </p:nvSpPr>
        <p:spPr>
          <a:xfrm>
            <a:off x="5093208" y="4782141"/>
            <a:ext cx="33468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18"/>
          <p:cNvSpPr txBox="1"/>
          <p:nvPr>
            <p:ph idx="12" type="sldNum"/>
          </p:nvPr>
        </p:nvSpPr>
        <p:spPr>
          <a:xfrm>
            <a:off x="8728134" y="4784095"/>
            <a:ext cx="274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4" name="Google Shape;32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9pPr>
          </a:lstStyle>
          <a:p/>
        </p:txBody>
      </p:sp>
      <p:sp>
        <p:nvSpPr>
          <p:cNvPr id="328" name="Google Shape;328;p20"/>
          <p:cNvSpPr/>
          <p:nvPr/>
        </p:nvSpPr>
        <p:spPr>
          <a:xfrm>
            <a:off x="890588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609725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2328863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8801100" y="0"/>
            <a:ext cx="3429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3048000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3767138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4486275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8081963" y="0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7362825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6643688" y="0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5924550" y="0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5205413" y="-1211"/>
            <a:ext cx="1716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0" y="0"/>
            <a:ext cx="342900" cy="2193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600075" y="4811896"/>
            <a:ext cx="40575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5F3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rPr>
              <a:t>© 2020 eBay. All rights reserved.</a:t>
            </a:r>
            <a:endParaRPr b="0" i="0" sz="700" u="none" cap="none" strike="noStrike">
              <a:solidFill>
                <a:srgbClr val="3665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5F3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3665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CCCCCC"/>
          </p15:clr>
        </p15:guide>
        <p15:guide id="2" pos="5544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2" showMasterSp="0">
  <p:cSld name="TITLE_AND_BODY_2">
    <p:bg>
      <p:bgPr>
        <a:solidFill>
          <a:srgbClr val="02A2A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3"/>
          <p:cNvSpPr/>
          <p:nvPr/>
        </p:nvSpPr>
        <p:spPr>
          <a:xfrm>
            <a:off x="342899" y="653278"/>
            <a:ext cx="373200" cy="75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0" y="1285405"/>
            <a:ext cx="342900" cy="12894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0" y="3856215"/>
            <a:ext cx="342900" cy="12873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6643686" y="-1"/>
            <a:ext cx="2500200" cy="2574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6643685" y="2574708"/>
            <a:ext cx="2500200" cy="2571900"/>
          </a:xfrm>
          <a:prstGeom prst="rect">
            <a:avLst/>
          </a:prstGeom>
          <a:solidFill>
            <a:srgbClr val="C1FAF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5375020" y="2573498"/>
            <a:ext cx="1268700" cy="2570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5375020" y="1285405"/>
            <a:ext cx="1268700" cy="12906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5375020" y="1747"/>
            <a:ext cx="1268700" cy="1283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7460456" y="3687477"/>
            <a:ext cx="871131" cy="347952"/>
          </a:xfrm>
          <a:custGeom>
            <a:rect b="b" l="l" r="r" t="t"/>
            <a:pathLst>
              <a:path extrusionOk="0" h="3025668" w="7575051">
                <a:moveTo>
                  <a:pt x="5265459" y="1602847"/>
                </a:moveTo>
                <a:lnTo>
                  <a:pt x="4832941" y="1603280"/>
                </a:lnTo>
                <a:cubicBezTo>
                  <a:pt x="4832941" y="1603280"/>
                  <a:pt x="4220553" y="1583638"/>
                  <a:pt x="4244437" y="1909757"/>
                </a:cubicBezTo>
                <a:cubicBezTo>
                  <a:pt x="4266845" y="2215455"/>
                  <a:pt x="4649337" y="2214936"/>
                  <a:pt x="4649337" y="2214936"/>
                </a:cubicBezTo>
                <a:cubicBezTo>
                  <a:pt x="5335548" y="2223934"/>
                  <a:pt x="5265459" y="1602847"/>
                  <a:pt x="5265459" y="1602847"/>
                </a:cubicBezTo>
                <a:close/>
                <a:moveTo>
                  <a:pt x="2889283" y="928050"/>
                </a:moveTo>
                <a:cubicBezTo>
                  <a:pt x="2277011" y="944108"/>
                  <a:pt x="2298848" y="1565009"/>
                  <a:pt x="2298848" y="1565009"/>
                </a:cubicBezTo>
                <a:cubicBezTo>
                  <a:pt x="2298848" y="1565009"/>
                  <a:pt x="2289081" y="2210168"/>
                  <a:pt x="2890205" y="2202652"/>
                </a:cubicBezTo>
                <a:cubicBezTo>
                  <a:pt x="3491328" y="2195135"/>
                  <a:pt x="3481654" y="1578334"/>
                  <a:pt x="3481654" y="1578334"/>
                </a:cubicBezTo>
                <a:cubicBezTo>
                  <a:pt x="3481654" y="1578334"/>
                  <a:pt x="3501556" y="912220"/>
                  <a:pt x="2889283" y="928050"/>
                </a:cubicBezTo>
                <a:close/>
                <a:moveTo>
                  <a:pt x="969622" y="912329"/>
                </a:moveTo>
                <a:cubicBezTo>
                  <a:pt x="425092" y="912495"/>
                  <a:pt x="398029" y="1395057"/>
                  <a:pt x="398029" y="1395057"/>
                </a:cubicBezTo>
                <a:lnTo>
                  <a:pt x="1512329" y="1395057"/>
                </a:lnTo>
                <a:cubicBezTo>
                  <a:pt x="1512329" y="1395057"/>
                  <a:pt x="1512329" y="912246"/>
                  <a:pt x="969622" y="912329"/>
                </a:cubicBezTo>
                <a:close/>
                <a:moveTo>
                  <a:pt x="5435549" y="723900"/>
                </a:moveTo>
                <a:lnTo>
                  <a:pt x="5878307" y="723900"/>
                </a:lnTo>
                <a:lnTo>
                  <a:pt x="6525903" y="2015128"/>
                </a:lnTo>
                <a:lnTo>
                  <a:pt x="7174885" y="723900"/>
                </a:lnTo>
                <a:lnTo>
                  <a:pt x="7575051" y="723900"/>
                </a:lnTo>
                <a:lnTo>
                  <a:pt x="6403575" y="3025668"/>
                </a:lnTo>
                <a:lnTo>
                  <a:pt x="5975476" y="3025668"/>
                </a:lnTo>
                <a:lnTo>
                  <a:pt x="6314528" y="2385968"/>
                </a:lnTo>
                <a:close/>
                <a:moveTo>
                  <a:pt x="979027" y="660399"/>
                </a:moveTo>
                <a:cubicBezTo>
                  <a:pt x="2026917" y="660647"/>
                  <a:pt x="1911178" y="1656352"/>
                  <a:pt x="1911178" y="1656352"/>
                </a:cubicBezTo>
                <a:lnTo>
                  <a:pt x="385265" y="1656352"/>
                </a:lnTo>
                <a:cubicBezTo>
                  <a:pt x="385265" y="1656352"/>
                  <a:pt x="406666" y="2189963"/>
                  <a:pt x="957530" y="2200239"/>
                </a:cubicBezTo>
                <a:cubicBezTo>
                  <a:pt x="1385938" y="2208112"/>
                  <a:pt x="1463097" y="1910354"/>
                  <a:pt x="1463097" y="1910354"/>
                </a:cubicBezTo>
                <a:lnTo>
                  <a:pt x="1859163" y="1909608"/>
                </a:lnTo>
                <a:cubicBezTo>
                  <a:pt x="1859163" y="1909608"/>
                  <a:pt x="1816648" y="2450180"/>
                  <a:pt x="955899" y="2450180"/>
                </a:cubicBezTo>
                <a:cubicBezTo>
                  <a:pt x="-46022" y="2450180"/>
                  <a:pt x="332" y="1588563"/>
                  <a:pt x="332" y="1588563"/>
                </a:cubicBezTo>
                <a:cubicBezTo>
                  <a:pt x="-4467" y="1397212"/>
                  <a:pt x="32289" y="660150"/>
                  <a:pt x="979027" y="660399"/>
                </a:cubicBezTo>
                <a:close/>
                <a:moveTo>
                  <a:pt x="1915267" y="0"/>
                </a:moveTo>
                <a:lnTo>
                  <a:pt x="2296913" y="0"/>
                </a:lnTo>
                <a:lnTo>
                  <a:pt x="2296913" y="951966"/>
                </a:lnTo>
                <a:cubicBezTo>
                  <a:pt x="2296913" y="951966"/>
                  <a:pt x="2501649" y="667480"/>
                  <a:pt x="2977646" y="670100"/>
                </a:cubicBezTo>
                <a:cubicBezTo>
                  <a:pt x="3453735" y="672719"/>
                  <a:pt x="3895180" y="994559"/>
                  <a:pt x="3884584" y="1571614"/>
                </a:cubicBezTo>
                <a:lnTo>
                  <a:pt x="3863323" y="1771787"/>
                </a:lnTo>
                <a:lnTo>
                  <a:pt x="3876174" y="1721935"/>
                </a:lnTo>
                <a:cubicBezTo>
                  <a:pt x="4007254" y="1369232"/>
                  <a:pt x="4632364" y="1349779"/>
                  <a:pt x="4819392" y="1348805"/>
                </a:cubicBezTo>
                <a:cubicBezTo>
                  <a:pt x="4930040" y="1348200"/>
                  <a:pt x="5261725" y="1347334"/>
                  <a:pt x="5261725" y="1347334"/>
                </a:cubicBezTo>
                <a:cubicBezTo>
                  <a:pt x="5263722" y="1113972"/>
                  <a:pt x="5193286" y="924133"/>
                  <a:pt x="4806191" y="916951"/>
                </a:cubicBezTo>
                <a:cubicBezTo>
                  <a:pt x="4397469" y="909164"/>
                  <a:pt x="4366116" y="1177829"/>
                  <a:pt x="4366116" y="1177829"/>
                </a:cubicBezTo>
                <a:lnTo>
                  <a:pt x="3963126" y="1177829"/>
                </a:lnTo>
                <a:cubicBezTo>
                  <a:pt x="4045027" y="591352"/>
                  <a:pt x="4832941" y="663255"/>
                  <a:pt x="4832941" y="663255"/>
                </a:cubicBezTo>
                <a:cubicBezTo>
                  <a:pt x="5654639" y="697087"/>
                  <a:pt x="5636574" y="1155851"/>
                  <a:pt x="5646649" y="1345950"/>
                </a:cubicBezTo>
                <a:cubicBezTo>
                  <a:pt x="5655247" y="1509918"/>
                  <a:pt x="5647604" y="1742241"/>
                  <a:pt x="5646649" y="2002600"/>
                </a:cubicBezTo>
                <a:cubicBezTo>
                  <a:pt x="5645607" y="2262785"/>
                  <a:pt x="5654639" y="2394392"/>
                  <a:pt x="5654639" y="2394392"/>
                </a:cubicBezTo>
                <a:lnTo>
                  <a:pt x="5303587" y="2396468"/>
                </a:lnTo>
                <a:lnTo>
                  <a:pt x="5287519" y="2161116"/>
                </a:lnTo>
                <a:cubicBezTo>
                  <a:pt x="5137962" y="2350609"/>
                  <a:pt x="4936554" y="2456345"/>
                  <a:pt x="4583504" y="2458248"/>
                </a:cubicBezTo>
                <a:cubicBezTo>
                  <a:pt x="4230454" y="2460325"/>
                  <a:pt x="3779263" y="2302674"/>
                  <a:pt x="3856821" y="1797013"/>
                </a:cubicBezTo>
                <a:lnTo>
                  <a:pt x="3859417" y="1786942"/>
                </a:lnTo>
                <a:lnTo>
                  <a:pt x="3808183" y="1953905"/>
                </a:lnTo>
                <a:cubicBezTo>
                  <a:pt x="3667800" y="2284905"/>
                  <a:pt x="3348672" y="2459918"/>
                  <a:pt x="2969630" y="2459918"/>
                </a:cubicBezTo>
                <a:cubicBezTo>
                  <a:pt x="2464424" y="2459918"/>
                  <a:pt x="2291477" y="2175319"/>
                  <a:pt x="2291477" y="2175319"/>
                </a:cubicBezTo>
                <a:lnTo>
                  <a:pt x="2275628" y="2401495"/>
                </a:lnTo>
                <a:lnTo>
                  <a:pt x="1904948" y="2401495"/>
                </a:lnTo>
                <a:cubicBezTo>
                  <a:pt x="1919322" y="2246497"/>
                  <a:pt x="1921625" y="2012122"/>
                  <a:pt x="1921625" y="2012122"/>
                </a:cubicBezTo>
                <a:close/>
              </a:path>
            </a:pathLst>
          </a:custGeom>
          <a:solidFill>
            <a:srgbClr val="02A2A7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5" name="Google Shape;34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6" name="Google Shape;34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 1" showMasterSp="0">
  <p:cSld name="TITLE_AND_BODY_1">
    <p:bg>
      <p:bgPr>
        <a:solidFill>
          <a:srgbClr val="FF8559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4"/>
          <p:cNvSpPr/>
          <p:nvPr/>
        </p:nvSpPr>
        <p:spPr>
          <a:xfrm>
            <a:off x="342899" y="653278"/>
            <a:ext cx="373200" cy="75300"/>
          </a:xfrm>
          <a:prstGeom prst="rect">
            <a:avLst/>
          </a:prstGeom>
          <a:solidFill>
            <a:srgbClr val="FEB786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0" y="1285405"/>
            <a:ext cx="342900" cy="12894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0" y="3856215"/>
            <a:ext cx="342900" cy="1287300"/>
          </a:xfrm>
          <a:prstGeom prst="rect">
            <a:avLst/>
          </a:prstGeom>
          <a:solidFill>
            <a:schemeClr val="lt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643686" y="-1"/>
            <a:ext cx="2500200" cy="2574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6643685" y="2574708"/>
            <a:ext cx="2500200" cy="25719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5375020" y="2573498"/>
            <a:ext cx="1268700" cy="25701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5375020" y="1285405"/>
            <a:ext cx="1268700" cy="1290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5375020" y="1747"/>
            <a:ext cx="1268700" cy="1283700"/>
          </a:xfrm>
          <a:prstGeom prst="rect">
            <a:avLst/>
          </a:prstGeom>
          <a:solidFill>
            <a:srgbClr val="FEB78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460456" y="3687477"/>
            <a:ext cx="871131" cy="347952"/>
          </a:xfrm>
          <a:custGeom>
            <a:rect b="b" l="l" r="r" t="t"/>
            <a:pathLst>
              <a:path extrusionOk="0" h="3025668" w="7575051">
                <a:moveTo>
                  <a:pt x="5265459" y="1602847"/>
                </a:moveTo>
                <a:lnTo>
                  <a:pt x="4832941" y="1603280"/>
                </a:lnTo>
                <a:cubicBezTo>
                  <a:pt x="4832941" y="1603280"/>
                  <a:pt x="4220553" y="1583638"/>
                  <a:pt x="4244437" y="1909757"/>
                </a:cubicBezTo>
                <a:cubicBezTo>
                  <a:pt x="4266845" y="2215455"/>
                  <a:pt x="4649337" y="2214936"/>
                  <a:pt x="4649337" y="2214936"/>
                </a:cubicBezTo>
                <a:cubicBezTo>
                  <a:pt x="5335548" y="2223934"/>
                  <a:pt x="5265459" y="1602847"/>
                  <a:pt x="5265459" y="1602847"/>
                </a:cubicBezTo>
                <a:close/>
                <a:moveTo>
                  <a:pt x="2889283" y="928050"/>
                </a:moveTo>
                <a:cubicBezTo>
                  <a:pt x="2277011" y="944108"/>
                  <a:pt x="2298848" y="1565009"/>
                  <a:pt x="2298848" y="1565009"/>
                </a:cubicBezTo>
                <a:cubicBezTo>
                  <a:pt x="2298848" y="1565009"/>
                  <a:pt x="2289081" y="2210168"/>
                  <a:pt x="2890205" y="2202652"/>
                </a:cubicBezTo>
                <a:cubicBezTo>
                  <a:pt x="3491328" y="2195135"/>
                  <a:pt x="3481654" y="1578334"/>
                  <a:pt x="3481654" y="1578334"/>
                </a:cubicBezTo>
                <a:cubicBezTo>
                  <a:pt x="3481654" y="1578334"/>
                  <a:pt x="3501556" y="912220"/>
                  <a:pt x="2889283" y="928050"/>
                </a:cubicBezTo>
                <a:close/>
                <a:moveTo>
                  <a:pt x="969622" y="912329"/>
                </a:moveTo>
                <a:cubicBezTo>
                  <a:pt x="425092" y="912495"/>
                  <a:pt x="398029" y="1395057"/>
                  <a:pt x="398029" y="1395057"/>
                </a:cubicBezTo>
                <a:lnTo>
                  <a:pt x="1512329" y="1395057"/>
                </a:lnTo>
                <a:cubicBezTo>
                  <a:pt x="1512329" y="1395057"/>
                  <a:pt x="1512329" y="912246"/>
                  <a:pt x="969622" y="912329"/>
                </a:cubicBezTo>
                <a:close/>
                <a:moveTo>
                  <a:pt x="5435549" y="723900"/>
                </a:moveTo>
                <a:lnTo>
                  <a:pt x="5878307" y="723900"/>
                </a:lnTo>
                <a:lnTo>
                  <a:pt x="6525903" y="2015128"/>
                </a:lnTo>
                <a:lnTo>
                  <a:pt x="7174885" y="723900"/>
                </a:lnTo>
                <a:lnTo>
                  <a:pt x="7575051" y="723900"/>
                </a:lnTo>
                <a:lnTo>
                  <a:pt x="6403575" y="3025668"/>
                </a:lnTo>
                <a:lnTo>
                  <a:pt x="5975476" y="3025668"/>
                </a:lnTo>
                <a:lnTo>
                  <a:pt x="6314528" y="2385968"/>
                </a:lnTo>
                <a:close/>
                <a:moveTo>
                  <a:pt x="979027" y="660399"/>
                </a:moveTo>
                <a:cubicBezTo>
                  <a:pt x="2026917" y="660647"/>
                  <a:pt x="1911178" y="1656352"/>
                  <a:pt x="1911178" y="1656352"/>
                </a:cubicBezTo>
                <a:lnTo>
                  <a:pt x="385265" y="1656352"/>
                </a:lnTo>
                <a:cubicBezTo>
                  <a:pt x="385265" y="1656352"/>
                  <a:pt x="406666" y="2189963"/>
                  <a:pt x="957530" y="2200239"/>
                </a:cubicBezTo>
                <a:cubicBezTo>
                  <a:pt x="1385938" y="2208112"/>
                  <a:pt x="1463097" y="1910354"/>
                  <a:pt x="1463097" y="1910354"/>
                </a:cubicBezTo>
                <a:lnTo>
                  <a:pt x="1859163" y="1909608"/>
                </a:lnTo>
                <a:cubicBezTo>
                  <a:pt x="1859163" y="1909608"/>
                  <a:pt x="1816648" y="2450180"/>
                  <a:pt x="955899" y="2450180"/>
                </a:cubicBezTo>
                <a:cubicBezTo>
                  <a:pt x="-46022" y="2450180"/>
                  <a:pt x="332" y="1588563"/>
                  <a:pt x="332" y="1588563"/>
                </a:cubicBezTo>
                <a:cubicBezTo>
                  <a:pt x="-4467" y="1397212"/>
                  <a:pt x="32289" y="660150"/>
                  <a:pt x="979027" y="660399"/>
                </a:cubicBezTo>
                <a:close/>
                <a:moveTo>
                  <a:pt x="1915267" y="0"/>
                </a:moveTo>
                <a:lnTo>
                  <a:pt x="2296913" y="0"/>
                </a:lnTo>
                <a:lnTo>
                  <a:pt x="2296913" y="951966"/>
                </a:lnTo>
                <a:cubicBezTo>
                  <a:pt x="2296913" y="951966"/>
                  <a:pt x="2501649" y="667480"/>
                  <a:pt x="2977646" y="670100"/>
                </a:cubicBezTo>
                <a:cubicBezTo>
                  <a:pt x="3453735" y="672719"/>
                  <a:pt x="3895180" y="994559"/>
                  <a:pt x="3884584" y="1571614"/>
                </a:cubicBezTo>
                <a:lnTo>
                  <a:pt x="3863323" y="1771787"/>
                </a:lnTo>
                <a:lnTo>
                  <a:pt x="3876174" y="1721935"/>
                </a:lnTo>
                <a:cubicBezTo>
                  <a:pt x="4007254" y="1369232"/>
                  <a:pt x="4632364" y="1349779"/>
                  <a:pt x="4819392" y="1348805"/>
                </a:cubicBezTo>
                <a:cubicBezTo>
                  <a:pt x="4930040" y="1348200"/>
                  <a:pt x="5261725" y="1347334"/>
                  <a:pt x="5261725" y="1347334"/>
                </a:cubicBezTo>
                <a:cubicBezTo>
                  <a:pt x="5263722" y="1113972"/>
                  <a:pt x="5193286" y="924133"/>
                  <a:pt x="4806191" y="916951"/>
                </a:cubicBezTo>
                <a:cubicBezTo>
                  <a:pt x="4397469" y="909164"/>
                  <a:pt x="4366116" y="1177829"/>
                  <a:pt x="4366116" y="1177829"/>
                </a:cubicBezTo>
                <a:lnTo>
                  <a:pt x="3963126" y="1177829"/>
                </a:lnTo>
                <a:cubicBezTo>
                  <a:pt x="4045027" y="591352"/>
                  <a:pt x="4832941" y="663255"/>
                  <a:pt x="4832941" y="663255"/>
                </a:cubicBezTo>
                <a:cubicBezTo>
                  <a:pt x="5654639" y="697087"/>
                  <a:pt x="5636574" y="1155851"/>
                  <a:pt x="5646649" y="1345950"/>
                </a:cubicBezTo>
                <a:cubicBezTo>
                  <a:pt x="5655247" y="1509918"/>
                  <a:pt x="5647604" y="1742241"/>
                  <a:pt x="5646649" y="2002600"/>
                </a:cubicBezTo>
                <a:cubicBezTo>
                  <a:pt x="5645607" y="2262785"/>
                  <a:pt x="5654639" y="2394392"/>
                  <a:pt x="5654639" y="2394392"/>
                </a:cubicBezTo>
                <a:lnTo>
                  <a:pt x="5303587" y="2396468"/>
                </a:lnTo>
                <a:lnTo>
                  <a:pt x="5287519" y="2161116"/>
                </a:lnTo>
                <a:cubicBezTo>
                  <a:pt x="5137962" y="2350609"/>
                  <a:pt x="4936554" y="2456345"/>
                  <a:pt x="4583504" y="2458248"/>
                </a:cubicBezTo>
                <a:cubicBezTo>
                  <a:pt x="4230454" y="2460325"/>
                  <a:pt x="3779263" y="2302674"/>
                  <a:pt x="3856821" y="1797013"/>
                </a:cubicBezTo>
                <a:lnTo>
                  <a:pt x="3859417" y="1786942"/>
                </a:lnTo>
                <a:lnTo>
                  <a:pt x="3808183" y="1953905"/>
                </a:lnTo>
                <a:cubicBezTo>
                  <a:pt x="3667800" y="2284905"/>
                  <a:pt x="3348672" y="2459918"/>
                  <a:pt x="2969630" y="2459918"/>
                </a:cubicBezTo>
                <a:cubicBezTo>
                  <a:pt x="2464424" y="2459918"/>
                  <a:pt x="2291477" y="2175319"/>
                  <a:pt x="2291477" y="2175319"/>
                </a:cubicBezTo>
                <a:lnTo>
                  <a:pt x="2275628" y="2401495"/>
                </a:lnTo>
                <a:lnTo>
                  <a:pt x="1904948" y="2401495"/>
                </a:lnTo>
                <a:cubicBezTo>
                  <a:pt x="1919322" y="2246497"/>
                  <a:pt x="1921625" y="2012122"/>
                  <a:pt x="1921625" y="2012122"/>
                </a:cubicBezTo>
                <a:close/>
              </a:path>
            </a:pathLst>
          </a:custGeom>
          <a:solidFill>
            <a:srgbClr val="FF8559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/ Section" showMasterSp="0">
  <p:cSld name="Segue / Section">
    <p:bg>
      <p:bgPr>
        <a:solidFill>
          <a:srgbClr val="3665F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342899" y="980029"/>
            <a:ext cx="8458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5"/>
          <p:cNvSpPr txBox="1"/>
          <p:nvPr>
            <p:ph idx="1" type="body"/>
          </p:nvPr>
        </p:nvSpPr>
        <p:spPr>
          <a:xfrm>
            <a:off x="342900" y="4313682"/>
            <a:ext cx="8458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5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342899" y="653278"/>
            <a:ext cx="373200" cy="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Statement Slide" showMasterSp="0">
  <p:cSld name="Quote / Statement Slide">
    <p:bg>
      <p:bgPr>
        <a:solidFill>
          <a:srgbClr val="3665F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342899" y="980029"/>
            <a:ext cx="8458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6"/>
          <p:cNvSpPr txBox="1"/>
          <p:nvPr>
            <p:ph idx="1" type="body"/>
          </p:nvPr>
        </p:nvSpPr>
        <p:spPr>
          <a:xfrm>
            <a:off x="342900" y="4313682"/>
            <a:ext cx="8458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C1FA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6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42899" y="653278"/>
            <a:ext cx="373200" cy="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Content + Object">
  <p:cSld name="Title + 1 Column Content + Objec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4657725" y="1332526"/>
            <a:ext cx="41433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7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7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7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7"/>
          <p:cNvSpPr txBox="1"/>
          <p:nvPr>
            <p:ph idx="2" type="body"/>
          </p:nvPr>
        </p:nvSpPr>
        <p:spPr>
          <a:xfrm>
            <a:off x="342900" y="1332526"/>
            <a:ext cx="414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7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Content">
  <p:cSld name="Title + 2 Column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8"/>
          <p:cNvSpPr txBox="1"/>
          <p:nvPr>
            <p:ph idx="1" type="body"/>
          </p:nvPr>
        </p:nvSpPr>
        <p:spPr>
          <a:xfrm>
            <a:off x="342900" y="1332526"/>
            <a:ext cx="414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8"/>
          <p:cNvSpPr txBox="1"/>
          <p:nvPr>
            <p:ph idx="2" type="body"/>
          </p:nvPr>
        </p:nvSpPr>
        <p:spPr>
          <a:xfrm>
            <a:off x="4657725" y="1332526"/>
            <a:ext cx="414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8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8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Content + Graphic">
  <p:cSld name="Title + 1 Column Content + Graphic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9"/>
          <p:cNvSpPr txBox="1"/>
          <p:nvPr>
            <p:ph idx="1" type="body"/>
          </p:nvPr>
        </p:nvSpPr>
        <p:spPr>
          <a:xfrm>
            <a:off x="342900" y="1332526"/>
            <a:ext cx="41421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9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9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Content">
  <p:cSld name="Title + Full Conte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0"/>
          <p:cNvSpPr txBox="1"/>
          <p:nvPr>
            <p:ph idx="1" type="body"/>
          </p:nvPr>
        </p:nvSpPr>
        <p:spPr>
          <a:xfrm>
            <a:off x="342900" y="1332526"/>
            <a:ext cx="84582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0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"/>
          <p:cNvSpPr txBox="1"/>
          <p:nvPr>
            <p:ph idx="11" type="ftr"/>
          </p:nvPr>
        </p:nvSpPr>
        <p:spPr>
          <a:xfrm>
            <a:off x="600075" y="48334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10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 b="0" i="0" sz="700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65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332526"/>
            <a:ext cx="84582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25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454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3" y="5095175"/>
            <a:ext cx="5375100" cy="549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643748" y="5095175"/>
            <a:ext cx="2500200" cy="54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5375082" y="5095175"/>
            <a:ext cx="1268700" cy="54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rVmFcK_tyikFy1XhTR0rFQWac5Y1Yf51ELoxBRnRXqc/edit#gid=1289156250" TargetMode="External"/><Relationship Id="rId4" Type="http://schemas.openxmlformats.org/officeDocument/2006/relationships/hyperlink" Target="https://docs.google.com/spreadsheets/d/1rVmFcK_tyikFy1XhTR0rFQWac5Y1Yf51ELoxBRnRXqc/edit#gid=653547727" TargetMode="External"/><Relationship Id="rId5" Type="http://schemas.openxmlformats.org/officeDocument/2006/relationships/hyperlink" Target="https://docs.google.com/spreadsheets/d/1rVmFcK_tyikFy1XhTR0rFQWac5Y1Yf51ELoxBRnRXqc/edit#gid=1289156250" TargetMode="External"/><Relationship Id="rId6" Type="http://schemas.openxmlformats.org/officeDocument/2006/relationships/hyperlink" Target="https://docs.google.com/spreadsheets/d/1rVmFcK_tyikFy1XhTR0rFQWac5Y1Yf51ELoxBRnRXqc/edit#gid=1289156250&amp;fvid=114338115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rVmFcK_tyikFy1XhTR0rFQWac5Y1Yf51ELoxBRnRXqc/edit#gid=1289156250" TargetMode="External"/><Relationship Id="rId4" Type="http://schemas.openxmlformats.org/officeDocument/2006/relationships/hyperlink" Target="https://docs.google.com/spreadsheets/d/1rVmFcK_tyikFy1XhTR0rFQWac5Y1Yf51ELoxBRnRXqc/edit#gid=653547727" TargetMode="External"/><Relationship Id="rId5" Type="http://schemas.openxmlformats.org/officeDocument/2006/relationships/hyperlink" Target="https://docs.google.com/spreadsheets/d/1rVmFcK_tyikFy1XhTR0rFQWac5Y1Yf51ELoxBRnRXqc/edit#gid=1289156250" TargetMode="External"/><Relationship Id="rId6" Type="http://schemas.openxmlformats.org/officeDocument/2006/relationships/hyperlink" Target="https://docs.google.com/spreadsheets/d/1rVmFcK_tyikFy1XhTR0rFQWac5Y1Yf51ELoxBRnRXqc/edit#gid=1877877228" TargetMode="External"/><Relationship Id="rId7" Type="http://schemas.openxmlformats.org/officeDocument/2006/relationships/hyperlink" Target="https://docs.google.com/spreadsheets/d/1rVmFcK_tyikFy1XhTR0rFQWac5Y1Yf51ELoxBRnRXqc/edit#gid=1289156250&amp;fvid=1143381152" TargetMode="External"/><Relationship Id="rId8" Type="http://schemas.openxmlformats.org/officeDocument/2006/relationships/hyperlink" Target="https://docs.google.com/document/d/1QJaAqdTcNB5lRrBA_M4Ie9y7SaCm3pXtIupCKd1i78g/edi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spreadsheets/d/1rVmFcK_tyikFy1XhTR0rFQWac5Y1Yf51ELoxBRnRXqc/edit#gid=1289156250" TargetMode="External"/><Relationship Id="rId10" Type="http://schemas.openxmlformats.org/officeDocument/2006/relationships/hyperlink" Target="https://docs.google.com/spreadsheets/d/1rVmFcK_tyikFy1XhTR0rFQWac5Y1Yf51ELoxBRnRXqc/edit#gid=653547727" TargetMode="External"/><Relationship Id="rId13" Type="http://schemas.openxmlformats.org/officeDocument/2006/relationships/hyperlink" Target="https://peoplex.corp.ebay.com/peoplex/manageonboard" TargetMode="External"/><Relationship Id="rId12" Type="http://schemas.openxmlformats.org/officeDocument/2006/relationships/hyperlink" Target="https://ebay-myit.onbmc.com/dwp/app/#/knowledge/KBA00011405/rk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rVmFcK_tyikFy1XhTR0rFQWac5Y1Yf51ELoxBRnRXqc/edit#gid=577391788" TargetMode="External"/><Relationship Id="rId4" Type="http://schemas.openxmlformats.org/officeDocument/2006/relationships/hyperlink" Target="https://docs.google.com/spreadsheets/d/1rVmFcK_tyikFy1XhTR0rFQWac5Y1Yf51ELoxBRnRXqc/edit#gid=577391788" TargetMode="External"/><Relationship Id="rId9" Type="http://schemas.openxmlformats.org/officeDocument/2006/relationships/hyperlink" Target="mailto:AWF-advisors@ebay.com" TargetMode="External"/><Relationship Id="rId5" Type="http://schemas.openxmlformats.org/officeDocument/2006/relationships/hyperlink" Target="https://docs.google.com/spreadsheets/d/1rVmFcK_tyikFy1XhTR0rFQWac5Y1Yf51ELoxBRnRXqc/edit#gid=577391788" TargetMode="External"/><Relationship Id="rId6" Type="http://schemas.openxmlformats.org/officeDocument/2006/relationships/hyperlink" Target="https://www.fieldglass.net/SSOLogin?TARGET=company%3DEBAY&amp;next=%2Fbuyer%2Fjob_posting_form.do" TargetMode="External"/><Relationship Id="rId7" Type="http://schemas.openxmlformats.org/officeDocument/2006/relationships/hyperlink" Target="https://ebay-myit.onbmc.com/dwp/app/#/knowledge/KBA00011405/rkm" TargetMode="External"/><Relationship Id="rId8" Type="http://schemas.openxmlformats.org/officeDocument/2006/relationships/hyperlink" Target="mailto:AWF-advisors@ebay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spreadsheets/d/1rVmFcK_tyikFy1XhTR0rFQWac5Y1Yf51ELoxBRnRXqc/edit?pli=1#gid=1665441961" TargetMode="External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mailto:AWF-advisors@ebay.com" TargetMode="External"/><Relationship Id="rId10" Type="http://schemas.openxmlformats.org/officeDocument/2006/relationships/hyperlink" Target="mailto:AWF-advisors@ebay.com" TargetMode="External"/><Relationship Id="rId13" Type="http://schemas.openxmlformats.org/officeDocument/2006/relationships/hyperlink" Target="https://docs.google.com/spreadsheets/d/1rVmFcK_tyikFy1XhTR0rFQWac5Y1Yf51ELoxBRnRXqc/edit#gid=1289156250" TargetMode="External"/><Relationship Id="rId12" Type="http://schemas.openxmlformats.org/officeDocument/2006/relationships/hyperlink" Target="https://docs.google.com/spreadsheets/d/1rVmFcK_tyikFy1XhTR0rFQWac5Y1Yf51ELoxBRnRXqc/edit#gid=653547727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hyperlink" Target="https://docs.google.com/spreadsheets/d/1rVmFcK_tyikFy1XhTR0rFQWac5Y1Yf51ELoxBRnRXqc/edit#gid=577391788" TargetMode="External"/><Relationship Id="rId9" Type="http://schemas.openxmlformats.org/officeDocument/2006/relationships/hyperlink" Target="https://ebay-myit.onbmc.com/dwp/app/#/knowledge/KBA00011502/rkm" TargetMode="External"/><Relationship Id="rId15" Type="http://schemas.openxmlformats.org/officeDocument/2006/relationships/hyperlink" Target="https://peoplex.corp.ebay.com/peoplex/manageonboard" TargetMode="External"/><Relationship Id="rId14" Type="http://schemas.openxmlformats.org/officeDocument/2006/relationships/hyperlink" Target="https://ebay-myit.onbmc.com/dwp/app/#/knowledge/KBA00011502/rkm" TargetMode="External"/><Relationship Id="rId5" Type="http://schemas.openxmlformats.org/officeDocument/2006/relationships/hyperlink" Target="https://docs.google.com/spreadsheets/d/1rVmFcK_tyikFy1XhTR0rFQWac5Y1Yf51ELoxBRnRXqc/edit#gid=577391788" TargetMode="External"/><Relationship Id="rId6" Type="http://schemas.openxmlformats.org/officeDocument/2006/relationships/hyperlink" Target="https://docs.google.com/spreadsheets/d/1rVmFcK_tyikFy1XhTR0rFQWac5Y1Yf51ELoxBRnRXqc/edit#gid=577391788" TargetMode="External"/><Relationship Id="rId7" Type="http://schemas.openxmlformats.org/officeDocument/2006/relationships/hyperlink" Target="https://docs.google.com/spreadsheets/d/1rVmFcK_tyikFy1XhTR0rFQWac5Y1Yf51ELoxBRnRXqc/edit?pli=1#gid=1665441961" TargetMode="External"/><Relationship Id="rId8" Type="http://schemas.openxmlformats.org/officeDocument/2006/relationships/hyperlink" Target="https://www.fieldglass.net/SSOLogin?TARGET=company%3DEBAY&amp;next=%2Fbuyer%2Fjob_posting_form.do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spreadsheets/d/1rVmFcK_tyikFy1XhTR0rFQWac5Y1Yf51ELoxBRnRXqc/edit?pli=1#gid=1665441961" TargetMode="External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6.xml"/><Relationship Id="rId10" Type="http://schemas.openxmlformats.org/officeDocument/2006/relationships/slide" Target="/ppt/slides/slide22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10.xml"/><Relationship Id="rId9" Type="http://schemas.openxmlformats.org/officeDocument/2006/relationships/slide" Target="/ppt/slides/slide18.xml"/><Relationship Id="rId5" Type="http://schemas.openxmlformats.org/officeDocument/2006/relationships/slide" Target="/ppt/slides/slide11.xml"/><Relationship Id="rId6" Type="http://schemas.openxmlformats.org/officeDocument/2006/relationships/slide" Target="/ppt/slides/slide14.xml"/><Relationship Id="rId7" Type="http://schemas.openxmlformats.org/officeDocument/2006/relationships/slide" Target="/ppt/slides/slide15.xml"/><Relationship Id="rId8" Type="http://schemas.openxmlformats.org/officeDocument/2006/relationships/slide" Target="/ppt/slides/slide1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rVmFcK_tyikFy1XhTR0rFQWac5Y1Yf51ELoxBRnRXqc/edit?pli=1#gid=1665441961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spreadsheets/d/1rVmFcK_tyikFy1XhTR0rFQWac5Y1Yf51ELoxBRnRXqc/edit?pli=1#gid=1665441961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hub.corp.ebay.com/site/procurement-travel/page/popurchase" TargetMode="External"/><Relationship Id="rId10" Type="http://schemas.openxmlformats.org/officeDocument/2006/relationships/hyperlink" Target="https://ocioplatform--c.na91.visual.force.com/apex/SpendSmart" TargetMode="External"/><Relationship Id="rId13" Type="http://schemas.openxmlformats.org/officeDocument/2006/relationships/hyperlink" Target="mailto:AWF-advisors@ebay.com" TargetMode="External"/><Relationship Id="rId12" Type="http://schemas.openxmlformats.org/officeDocument/2006/relationships/hyperlink" Target="https://hub.corp.ebay.com/site/procurement-travel/page/home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Relationship Id="rId4" Type="http://schemas.openxmlformats.org/officeDocument/2006/relationships/hyperlink" Target="https://docs.google.com/spreadsheets/d/1rVmFcK_tyikFy1XhTR0rFQWac5Y1Yf51ELoxBRnRXqc/edit#gid=577391788" TargetMode="External"/><Relationship Id="rId9" Type="http://schemas.openxmlformats.org/officeDocument/2006/relationships/hyperlink" Target="https://docs.google.com/document/d/1ZJbVRErsrCKslSaV12uKOZKY-M-r17KL/edit" TargetMode="External"/><Relationship Id="rId15" Type="http://schemas.openxmlformats.org/officeDocument/2006/relationships/hyperlink" Target="https://ebayinc-my.sharepoint.com/:p:/r/personal/ayanes_ebay_com/_layouts/15/doc2.aspx?sourcedoc=%7BF47AFC9E-20BC-4334-89EF-5E81D2F4B3E5%7D&amp;file=Ads%20Ariba%20Training.pptx&amp;action=edit&amp;mobileredirect=true&amp;cid=4ade460a-4baf-4d56-b24f-78565aae3b7d" TargetMode="External"/><Relationship Id="rId14" Type="http://schemas.openxmlformats.org/officeDocument/2006/relationships/hyperlink" Target="https://s1.ariba.com/gb/?realm=ebay" TargetMode="External"/><Relationship Id="rId16" Type="http://schemas.openxmlformats.org/officeDocument/2006/relationships/hyperlink" Target="https://peoplex.corp.ebay.com/peoplex/manageonboard" TargetMode="External"/><Relationship Id="rId5" Type="http://schemas.openxmlformats.org/officeDocument/2006/relationships/hyperlink" Target="https://docs.google.com/spreadsheets/d/1rVmFcK_tyikFy1XhTR0rFQWac5Y1Yf51ELoxBRnRXqc/edit?pli=1#gid=1665441961" TargetMode="External"/><Relationship Id="rId6" Type="http://schemas.openxmlformats.org/officeDocument/2006/relationships/hyperlink" Target="https://docs.google.com/spreadsheets/d/1rVmFcK_tyikFy1XhTR0rFQWac5Y1Yf51ELoxBRnRXqc/edit#gid=577391788" TargetMode="External"/><Relationship Id="rId7" Type="http://schemas.openxmlformats.org/officeDocument/2006/relationships/hyperlink" Target="https://docs.google.com/spreadsheets/d/1rVmFcK_tyikFy1XhTR0rFQWac5Y1Yf51ELoxBRnRXqc/edit#gid=577391788" TargetMode="External"/><Relationship Id="rId8" Type="http://schemas.openxmlformats.org/officeDocument/2006/relationships/hyperlink" Target="https://docs.google.com/spreadsheets/d/1rVmFcK_tyikFy1XhTR0rFQWac5Y1Yf51ELoxBRnRXqc/edit#gid=577391788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5.jpg"/><Relationship Id="rId5" Type="http://schemas.openxmlformats.org/officeDocument/2006/relationships/hyperlink" Target="https://ebayinc-my.sharepoint.com/:p:/r/personal/ayanes_ebay_com/_layouts/15/doc2.aspx?sourcedoc=%7BF47AFC9E-20BC-4334-89EF-5E81D2F4B3E5%7D&amp;file=Ads%20Ariba%20Training.pptx&amp;action=edit&amp;mobileredirect=true&amp;cid=4ade460a-4baf-4d56-b24f-78565aae3b7d" TargetMode="External"/><Relationship Id="rId6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ub.corp.ebay.com/site/procurement-travel/page/manage-supplier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hyperlink" Target="mailto:noreplysuppliersupport@ebay.co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b.corp.ebay.com/site/legal/page/contracts/us/employee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Relationship Id="rId4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idx="4294967295" type="title"/>
          </p:nvPr>
        </p:nvSpPr>
        <p:spPr>
          <a:xfrm>
            <a:off x="3765325" y="1704952"/>
            <a:ext cx="3592500" cy="114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Hiring Process for P&amp;E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2"/>
          <p:cNvSpPr txBox="1"/>
          <p:nvPr>
            <p:ph idx="4294967295" type="body"/>
          </p:nvPr>
        </p:nvSpPr>
        <p:spPr>
          <a:xfrm>
            <a:off x="3765325" y="4239725"/>
            <a:ext cx="3592500" cy="4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Angela Yanes</a:t>
            </a:r>
            <a:br>
              <a:rPr b="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 2021</a:t>
            </a:r>
            <a:endParaRPr b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/>
        </p:nvSpPr>
        <p:spPr>
          <a:xfrm>
            <a:off x="0" y="0"/>
            <a:ext cx="30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For US / CCOE Locations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356050" y="2229542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(FTE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10" name="Google Shape;410;p31"/>
          <p:cNvCxnSpPr>
            <a:stCxn id="409" idx="2"/>
            <a:endCxn id="411" idx="0"/>
          </p:cNvCxnSpPr>
          <p:nvPr/>
        </p:nvCxnSpPr>
        <p:spPr>
          <a:xfrm>
            <a:off x="937300" y="2948042"/>
            <a:ext cx="0" cy="354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2" name="Google Shape;412;p31"/>
          <p:cNvGrpSpPr/>
          <p:nvPr/>
        </p:nvGrpSpPr>
        <p:grpSpPr>
          <a:xfrm>
            <a:off x="1459009" y="2373637"/>
            <a:ext cx="430579" cy="292529"/>
            <a:chOff x="1345086" y="633374"/>
            <a:chExt cx="386100" cy="241500"/>
          </a:xfrm>
        </p:grpSpPr>
        <p:sp>
          <p:nvSpPr>
            <p:cNvPr id="413" name="Google Shape;413;p31"/>
            <p:cNvSpPr txBox="1"/>
            <p:nvPr/>
          </p:nvSpPr>
          <p:spPr>
            <a:xfrm>
              <a:off x="1345086" y="633374"/>
              <a:ext cx="3861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AA84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14" name="Google Shape;414;p31"/>
            <p:cNvCxnSpPr>
              <a:stCxn id="409" idx="3"/>
              <a:endCxn id="415" idx="1"/>
            </p:cNvCxnSpPr>
            <p:nvPr/>
          </p:nvCxnSpPr>
          <p:spPr>
            <a:xfrm>
              <a:off x="1398476" y="810998"/>
              <a:ext cx="311400" cy="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16" name="Google Shape;416;p31"/>
          <p:cNvSpPr txBox="1"/>
          <p:nvPr/>
        </p:nvSpPr>
        <p:spPr>
          <a:xfrm>
            <a:off x="872860" y="2939321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31"/>
          <p:cNvSpPr/>
          <p:nvPr/>
        </p:nvSpPr>
        <p:spPr>
          <a:xfrm>
            <a:off x="1865669" y="2229542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green light? (eg. open Q1 reqs)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3375273" y="2229542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req in Workday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8" name="Google Shape;418;p31"/>
          <p:cNvSpPr/>
          <p:nvPr/>
        </p:nvSpPr>
        <p:spPr>
          <a:xfrm>
            <a:off x="1865662" y="1772618"/>
            <a:ext cx="1162500" cy="318900"/>
          </a:xfrm>
          <a:prstGeom prst="wedgeRectCallout">
            <a:avLst>
              <a:gd fmla="val -4846" name="adj1"/>
              <a:gd fmla="val 75275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allowed quarterization. Ask ayanes@ if not sure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9" name="Google Shape;419;p31"/>
          <p:cNvSpPr/>
          <p:nvPr/>
        </p:nvSpPr>
        <p:spPr>
          <a:xfrm>
            <a:off x="3375275" y="1708661"/>
            <a:ext cx="1162500" cy="3999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(1) Location, (2) Level, and (3)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Center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endParaRPr sz="7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2382801" y="2939321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1" name="Google Shape;421;p31"/>
          <p:cNvCxnSpPr>
            <a:stCxn id="415" idx="2"/>
            <a:endCxn id="422" idx="0"/>
          </p:cNvCxnSpPr>
          <p:nvPr/>
        </p:nvCxnSpPr>
        <p:spPr>
          <a:xfrm>
            <a:off x="2446919" y="2948042"/>
            <a:ext cx="0" cy="354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1"/>
          <p:cNvCxnSpPr>
            <a:stCxn id="417" idx="3"/>
            <a:endCxn id="424" idx="1"/>
          </p:cNvCxnSpPr>
          <p:nvPr/>
        </p:nvCxnSpPr>
        <p:spPr>
          <a:xfrm>
            <a:off x="4537773" y="2588792"/>
            <a:ext cx="262200" cy="461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31"/>
          <p:cNvSpPr/>
          <p:nvPr/>
        </p:nvSpPr>
        <p:spPr>
          <a:xfrm>
            <a:off x="4799900" y="2691039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Enter the req number in the tracker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P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25" name="Google Shape;425;p31"/>
          <p:cNvCxnSpPr>
            <a:stCxn id="417" idx="3"/>
            <a:endCxn id="426" idx="1"/>
          </p:cNvCxnSpPr>
          <p:nvPr/>
        </p:nvCxnSpPr>
        <p:spPr>
          <a:xfrm flipH="1" rot="10800000">
            <a:off x="4537773" y="2219492"/>
            <a:ext cx="262200" cy="369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31"/>
          <p:cNvSpPr/>
          <p:nvPr/>
        </p:nvSpPr>
        <p:spPr>
          <a:xfrm>
            <a:off x="4799900" y="1860345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Manager’s manager approves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27" name="Google Shape;427;p31"/>
          <p:cNvCxnSpPr>
            <a:stCxn id="424" idx="3"/>
            <a:endCxn id="428" idx="1"/>
          </p:cNvCxnSpPr>
          <p:nvPr/>
        </p:nvCxnSpPr>
        <p:spPr>
          <a:xfrm flipH="1" rot="10800000">
            <a:off x="5962400" y="2588889"/>
            <a:ext cx="262200" cy="461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1"/>
          <p:cNvSpPr/>
          <p:nvPr/>
        </p:nvSpPr>
        <p:spPr>
          <a:xfrm>
            <a:off x="6224531" y="2229542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Finance approves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29" name="Google Shape;429;p31"/>
          <p:cNvCxnSpPr>
            <a:stCxn id="426" idx="3"/>
            <a:endCxn id="428" idx="1"/>
          </p:cNvCxnSpPr>
          <p:nvPr/>
        </p:nvCxnSpPr>
        <p:spPr>
          <a:xfrm>
            <a:off x="5962400" y="2219595"/>
            <a:ext cx="262200" cy="369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1"/>
          <p:cNvCxnSpPr>
            <a:stCxn id="428" idx="3"/>
            <a:endCxn id="431" idx="1"/>
          </p:cNvCxnSpPr>
          <p:nvPr/>
        </p:nvCxnSpPr>
        <p:spPr>
          <a:xfrm>
            <a:off x="7387031" y="2588792"/>
            <a:ext cx="2622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1"/>
          <p:cNvSpPr/>
          <p:nvPr/>
        </p:nvSpPr>
        <p:spPr>
          <a:xfrm>
            <a:off x="7649163" y="2229542"/>
            <a:ext cx="1162500" cy="71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Recruiter gets assigned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2" name="Google Shape;432;p31"/>
          <p:cNvSpPr/>
          <p:nvPr/>
        </p:nvSpPr>
        <p:spPr>
          <a:xfrm>
            <a:off x="4799906" y="1246200"/>
            <a:ext cx="1162500" cy="4806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 JD’s directs, it will go to Anne. Ping Angela (ayanes@) if you see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3" name="Google Shape;433;p31"/>
          <p:cNvSpPr/>
          <p:nvPr/>
        </p:nvSpPr>
        <p:spPr>
          <a:xfrm>
            <a:off x="7649168" y="1708661"/>
            <a:ext cx="1162500" cy="3999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Ping Angela (ayanes@) if you see any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34" name="Google Shape;434;p31"/>
          <p:cNvCxnSpPr>
            <a:stCxn id="415" idx="3"/>
            <a:endCxn id="417" idx="1"/>
          </p:cNvCxnSpPr>
          <p:nvPr/>
        </p:nvCxnSpPr>
        <p:spPr>
          <a:xfrm>
            <a:off x="3028169" y="2588792"/>
            <a:ext cx="347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1"/>
          <p:cNvSpPr txBox="1"/>
          <p:nvPr/>
        </p:nvSpPr>
        <p:spPr>
          <a:xfrm>
            <a:off x="2971857" y="2373641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6224537" y="1708661"/>
            <a:ext cx="1162500" cy="3999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Ping Angela (ayanes@) if you see any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4799750" y="3575501"/>
            <a:ext cx="1162200" cy="292500"/>
          </a:xfrm>
          <a:prstGeom prst="wedgeRectCallout">
            <a:avLst>
              <a:gd fmla="val -7144" name="adj1"/>
              <a:gd fmla="val -8047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Failing to do so will result in Finance approval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3375173" y="3113997"/>
            <a:ext cx="1162261" cy="399729"/>
          </a:xfrm>
          <a:prstGeom prst="wedgeRectCallout">
            <a:avLst>
              <a:gd fmla="val -7144" name="adj1"/>
              <a:gd fmla="val -8047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Incorrect level / location / cost center will get this req disapproved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1" name="Google Shape;411;p31"/>
          <p:cNvSpPr/>
          <p:nvPr/>
        </p:nvSpPr>
        <p:spPr>
          <a:xfrm>
            <a:off x="781302" y="3303063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2" name="Google Shape;422;p31"/>
          <p:cNvSpPr/>
          <p:nvPr/>
        </p:nvSpPr>
        <p:spPr>
          <a:xfrm>
            <a:off x="2290927" y="3303063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3380900" y="3123200"/>
            <a:ext cx="97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4808085" y="3534016"/>
            <a:ext cx="97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/>
        </p:nvSpPr>
        <p:spPr>
          <a:xfrm>
            <a:off x="-1" y="0"/>
            <a:ext cx="18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For Amsterdam</a:t>
            </a:r>
            <a:endParaRPr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32"/>
          <p:cNvGrpSpPr/>
          <p:nvPr/>
        </p:nvGrpSpPr>
        <p:grpSpPr>
          <a:xfrm>
            <a:off x="1317877" y="2396829"/>
            <a:ext cx="402915" cy="292465"/>
            <a:chOff x="1323227" y="613250"/>
            <a:chExt cx="386304" cy="270300"/>
          </a:xfrm>
        </p:grpSpPr>
        <p:sp>
          <p:nvSpPr>
            <p:cNvPr id="447" name="Google Shape;447;p32"/>
            <p:cNvSpPr txBox="1"/>
            <p:nvPr/>
          </p:nvSpPr>
          <p:spPr>
            <a:xfrm>
              <a:off x="1323227" y="613250"/>
              <a:ext cx="386100" cy="27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AA84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48" name="Google Shape;448;p32"/>
            <p:cNvCxnSpPr>
              <a:stCxn id="449" idx="3"/>
              <a:endCxn id="450" idx="1"/>
            </p:cNvCxnSpPr>
            <p:nvPr/>
          </p:nvCxnSpPr>
          <p:spPr>
            <a:xfrm>
              <a:off x="1398131" y="810971"/>
              <a:ext cx="311400" cy="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49" name="Google Shape;449;p32"/>
          <p:cNvSpPr/>
          <p:nvPr/>
        </p:nvSpPr>
        <p:spPr>
          <a:xfrm>
            <a:off x="309102" y="2289914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(FTE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0" name="Google Shape;450;p32"/>
          <p:cNvSpPr/>
          <p:nvPr/>
        </p:nvSpPr>
        <p:spPr>
          <a:xfrm>
            <a:off x="1720905" y="2289914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green light?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3132693" y="2289914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req in Workday - add correct title*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1720898" y="1881747"/>
            <a:ext cx="1086900" cy="285000"/>
          </a:xfrm>
          <a:prstGeom prst="wedgeRectCallout">
            <a:avLst>
              <a:gd fmla="val -4846" name="adj1"/>
              <a:gd fmla="val 75275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 AMS, open all reqs regardless of quarterization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3132694" y="1845715"/>
            <a:ext cx="1086900" cy="3570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(1) Level, and (2)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Center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endParaRPr sz="7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54" name="Google Shape;454;p32"/>
          <p:cNvCxnSpPr>
            <a:stCxn id="451" idx="3"/>
            <a:endCxn id="455" idx="1"/>
          </p:cNvCxnSpPr>
          <p:nvPr/>
        </p:nvCxnSpPr>
        <p:spPr>
          <a:xfrm>
            <a:off x="4219593" y="2610764"/>
            <a:ext cx="245400" cy="26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32"/>
          <p:cNvSpPr/>
          <p:nvPr/>
        </p:nvSpPr>
        <p:spPr>
          <a:xfrm>
            <a:off x="4465015" y="2650435"/>
            <a:ext cx="1581600" cy="441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Enter brief JD 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M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(Ams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56" name="Google Shape;456;p32"/>
          <p:cNvCxnSpPr>
            <a:stCxn id="451" idx="3"/>
            <a:endCxn id="457" idx="1"/>
          </p:cNvCxnSpPr>
          <p:nvPr/>
        </p:nvCxnSpPr>
        <p:spPr>
          <a:xfrm flipH="1" rot="10800000">
            <a:off x="4219593" y="2361164"/>
            <a:ext cx="245400" cy="249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2"/>
          <p:cNvSpPr/>
          <p:nvPr/>
        </p:nvSpPr>
        <p:spPr>
          <a:xfrm>
            <a:off x="4465015" y="2140375"/>
            <a:ext cx="1581600" cy="441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Enter the req # in tracker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P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8" name="Google Shape;458;p32"/>
          <p:cNvSpPr/>
          <p:nvPr/>
        </p:nvSpPr>
        <p:spPr>
          <a:xfrm>
            <a:off x="4465015" y="1630315"/>
            <a:ext cx="1581600" cy="441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Manager’s manager approves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59" name="Google Shape;459;p32"/>
          <p:cNvCxnSpPr>
            <a:stCxn id="451" idx="3"/>
            <a:endCxn id="458" idx="1"/>
          </p:cNvCxnSpPr>
          <p:nvPr/>
        </p:nvCxnSpPr>
        <p:spPr>
          <a:xfrm flipH="1" rot="10800000">
            <a:off x="4219593" y="1851164"/>
            <a:ext cx="245400" cy="759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32"/>
          <p:cNvSpPr/>
          <p:nvPr/>
        </p:nvSpPr>
        <p:spPr>
          <a:xfrm>
            <a:off x="6274179" y="1792885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Finance approves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1" name="Google Shape;461;p32"/>
          <p:cNvCxnSpPr>
            <a:stCxn id="458" idx="3"/>
            <a:endCxn id="460" idx="1"/>
          </p:cNvCxnSpPr>
          <p:nvPr/>
        </p:nvCxnSpPr>
        <p:spPr>
          <a:xfrm>
            <a:off x="6046615" y="1851115"/>
            <a:ext cx="227700" cy="262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32"/>
          <p:cNvSpPr/>
          <p:nvPr/>
        </p:nvSpPr>
        <p:spPr>
          <a:xfrm>
            <a:off x="7703809" y="1794021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Recruiter gets assigned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3" name="Google Shape;463;p32"/>
          <p:cNvCxnSpPr>
            <a:stCxn id="460" idx="3"/>
            <a:endCxn id="462" idx="1"/>
          </p:cNvCxnSpPr>
          <p:nvPr/>
        </p:nvCxnSpPr>
        <p:spPr>
          <a:xfrm>
            <a:off x="7361079" y="2113735"/>
            <a:ext cx="342600" cy="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32"/>
          <p:cNvSpPr/>
          <p:nvPr/>
        </p:nvSpPr>
        <p:spPr>
          <a:xfrm>
            <a:off x="4464989" y="1241300"/>
            <a:ext cx="1581600" cy="2850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JD directs only: Ping Angela (ayanes@) if you see any delays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32"/>
          <p:cNvSpPr/>
          <p:nvPr/>
        </p:nvSpPr>
        <p:spPr>
          <a:xfrm>
            <a:off x="7703815" y="1330536"/>
            <a:ext cx="1086900" cy="3570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Ping Angela (ayanes@) if you see any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66" name="Google Shape;466;p32"/>
          <p:cNvCxnSpPr>
            <a:stCxn id="450" idx="3"/>
            <a:endCxn id="451" idx="1"/>
          </p:cNvCxnSpPr>
          <p:nvPr/>
        </p:nvCxnSpPr>
        <p:spPr>
          <a:xfrm>
            <a:off x="2807805" y="2610764"/>
            <a:ext cx="3249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32"/>
          <p:cNvSpPr txBox="1"/>
          <p:nvPr/>
        </p:nvSpPr>
        <p:spPr>
          <a:xfrm>
            <a:off x="2732154" y="2398938"/>
            <a:ext cx="40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3026597" y="3427370"/>
            <a:ext cx="158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*Level guide example:</a:t>
            </a:r>
            <a:endParaRPr sz="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- L23: “</a:t>
            </a:r>
            <a:r>
              <a:rPr i="1"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Junior</a:t>
            </a: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Front End Engineer” (2+ yrs exp)</a:t>
            </a:r>
            <a:endParaRPr sz="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- L24/L25: “Front End Engineer” (4-6+ years exp)</a:t>
            </a:r>
            <a:endParaRPr sz="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- L26: “</a:t>
            </a:r>
            <a:r>
              <a:rPr i="1"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Senior</a:t>
            </a: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Front End Engineer” (8+ years exp)</a:t>
            </a:r>
            <a:endParaRPr sz="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- L27: “</a:t>
            </a:r>
            <a:r>
              <a:rPr i="1"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Head of</a:t>
            </a:r>
            <a:r>
              <a:rPr lang="en" sz="5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XX” (senior manager)</a:t>
            </a:r>
            <a:endParaRPr sz="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4465015" y="3160495"/>
            <a:ext cx="1581600" cy="441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Google doc with the JD (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template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0" name="Google Shape;470;p32"/>
          <p:cNvCxnSpPr>
            <a:stCxn id="451" idx="3"/>
            <a:endCxn id="469" idx="1"/>
          </p:cNvCxnSpPr>
          <p:nvPr/>
        </p:nvCxnSpPr>
        <p:spPr>
          <a:xfrm>
            <a:off x="4219593" y="2610764"/>
            <a:ext cx="245400" cy="77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32"/>
          <p:cNvCxnSpPr>
            <a:stCxn id="469" idx="3"/>
            <a:endCxn id="472" idx="1"/>
          </p:cNvCxnSpPr>
          <p:nvPr/>
        </p:nvCxnSpPr>
        <p:spPr>
          <a:xfrm flipH="1" rot="10800000">
            <a:off x="6046615" y="3281095"/>
            <a:ext cx="245400" cy="100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32"/>
          <p:cNvSpPr/>
          <p:nvPr/>
        </p:nvSpPr>
        <p:spPr>
          <a:xfrm>
            <a:off x="6292013" y="2960201"/>
            <a:ext cx="1086900" cy="64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AMS recruiting team starts strategizing to help us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3" name="Google Shape;473;p32"/>
          <p:cNvCxnSpPr>
            <a:stCxn id="472" idx="3"/>
            <a:endCxn id="462" idx="2"/>
          </p:cNvCxnSpPr>
          <p:nvPr/>
        </p:nvCxnSpPr>
        <p:spPr>
          <a:xfrm flipH="1" rot="10800000">
            <a:off x="7378913" y="2435651"/>
            <a:ext cx="868200" cy="845400"/>
          </a:xfrm>
          <a:prstGeom prst="bentConnector2">
            <a:avLst/>
          </a:prstGeom>
          <a:noFill/>
          <a:ln cap="flat" cmpd="sng" w="952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4" name="Google Shape;474;p32"/>
          <p:cNvSpPr/>
          <p:nvPr/>
        </p:nvSpPr>
        <p:spPr>
          <a:xfrm>
            <a:off x="7510551" y="3345839"/>
            <a:ext cx="1166400" cy="533100"/>
          </a:xfrm>
          <a:prstGeom prst="wedgeRectCallout">
            <a:avLst>
              <a:gd fmla="val -22206" name="adj1"/>
              <a:gd fmla="val -5770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Recruiting team will help review reqs and language in parallel to approvals to make it fit to The Netherlands’ needs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3132765" y="3079907"/>
            <a:ext cx="1087015" cy="357060"/>
          </a:xfrm>
          <a:prstGeom prst="wedgeRectCallout">
            <a:avLst>
              <a:gd fmla="val -7144" name="adj1"/>
              <a:gd fmla="val -8047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Incorrect level / location / cost center will get this </a:t>
            </a:r>
            <a:b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req disapproved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6274325" y="2512448"/>
            <a:ext cx="1086900" cy="249600"/>
          </a:xfrm>
          <a:prstGeom prst="wedgeRectCallout">
            <a:avLst>
              <a:gd fmla="val -67413" name="adj1"/>
              <a:gd fmla="val -62479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Failing to do so will result in Finance approval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7" name="Google Shape;477;p32"/>
          <p:cNvCxnSpPr>
            <a:stCxn id="457" idx="3"/>
            <a:endCxn id="460" idx="1"/>
          </p:cNvCxnSpPr>
          <p:nvPr/>
        </p:nvCxnSpPr>
        <p:spPr>
          <a:xfrm flipH="1" rot="10800000">
            <a:off x="6046615" y="2113675"/>
            <a:ext cx="227700" cy="247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2"/>
          <p:cNvSpPr/>
          <p:nvPr/>
        </p:nvSpPr>
        <p:spPr>
          <a:xfrm>
            <a:off x="6292019" y="1330536"/>
            <a:ext cx="1086900" cy="357000"/>
          </a:xfrm>
          <a:prstGeom prst="wedgeRectCallout">
            <a:avLst>
              <a:gd fmla="val -5995" name="adj1"/>
              <a:gd fmla="val 6915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Ping Angela (ayanes@) if you see any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79" name="Google Shape;479;p32"/>
          <p:cNvCxnSpPr>
            <a:stCxn id="455" idx="3"/>
            <a:endCxn id="472" idx="1"/>
          </p:cNvCxnSpPr>
          <p:nvPr/>
        </p:nvCxnSpPr>
        <p:spPr>
          <a:xfrm>
            <a:off x="6046615" y="2871235"/>
            <a:ext cx="245400" cy="409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2"/>
          <p:cNvCxnSpPr>
            <a:stCxn id="449" idx="2"/>
            <a:endCxn id="481" idx="0"/>
          </p:cNvCxnSpPr>
          <p:nvPr/>
        </p:nvCxnSpPr>
        <p:spPr>
          <a:xfrm>
            <a:off x="852552" y="2931614"/>
            <a:ext cx="0" cy="362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32"/>
          <p:cNvSpPr txBox="1"/>
          <p:nvPr/>
        </p:nvSpPr>
        <p:spPr>
          <a:xfrm>
            <a:off x="795361" y="2931621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696552" y="3294288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83" name="Google Shape;483;p32"/>
          <p:cNvCxnSpPr>
            <a:stCxn id="450" idx="2"/>
            <a:endCxn id="484" idx="0"/>
          </p:cNvCxnSpPr>
          <p:nvPr/>
        </p:nvCxnSpPr>
        <p:spPr>
          <a:xfrm>
            <a:off x="2264355" y="2931614"/>
            <a:ext cx="0" cy="362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2"/>
          <p:cNvSpPr txBox="1"/>
          <p:nvPr/>
        </p:nvSpPr>
        <p:spPr>
          <a:xfrm>
            <a:off x="2204161" y="2931646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32"/>
          <p:cNvSpPr/>
          <p:nvPr/>
        </p:nvSpPr>
        <p:spPr>
          <a:xfrm>
            <a:off x="2108352" y="3294288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6" name="Google Shape;486;p32"/>
          <p:cNvSpPr txBox="1"/>
          <p:nvPr/>
        </p:nvSpPr>
        <p:spPr>
          <a:xfrm>
            <a:off x="3141992" y="3062461"/>
            <a:ext cx="97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2"/>
          <p:cNvSpPr txBox="1"/>
          <p:nvPr/>
        </p:nvSpPr>
        <p:spPr>
          <a:xfrm>
            <a:off x="6281654" y="2447708"/>
            <a:ext cx="97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sz="24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4" cy="293192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3"/>
          <p:cNvSpPr/>
          <p:nvPr/>
        </p:nvSpPr>
        <p:spPr>
          <a:xfrm>
            <a:off x="3856400" y="1029775"/>
            <a:ext cx="892200" cy="2608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/>
          <p:nvPr/>
        </p:nvSpPr>
        <p:spPr>
          <a:xfrm>
            <a:off x="8086402" y="1029775"/>
            <a:ext cx="250500" cy="2608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3939275" y="527625"/>
            <a:ext cx="39978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approved location, level* and quarter when opening your req in WD or it will get rejected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96" name="Google Shape;496;p33"/>
          <p:cNvCxnSpPr>
            <a:endCxn id="493" idx="0"/>
          </p:cNvCxnSpPr>
          <p:nvPr/>
        </p:nvCxnSpPr>
        <p:spPr>
          <a:xfrm flipH="1">
            <a:off x="4302500" y="829975"/>
            <a:ext cx="202200" cy="199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3"/>
          <p:cNvCxnSpPr/>
          <p:nvPr/>
        </p:nvCxnSpPr>
        <p:spPr>
          <a:xfrm>
            <a:off x="7712800" y="834775"/>
            <a:ext cx="360600" cy="217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33"/>
          <p:cNvSpPr/>
          <p:nvPr/>
        </p:nvSpPr>
        <p:spPr>
          <a:xfrm>
            <a:off x="3824077" y="4093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499" name="Google Shape;499;p33"/>
          <p:cNvSpPr/>
          <p:nvPr/>
        </p:nvSpPr>
        <p:spPr>
          <a:xfrm>
            <a:off x="5050876" y="1029775"/>
            <a:ext cx="489000" cy="2608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/>
          <p:nvPr/>
        </p:nvSpPr>
        <p:spPr>
          <a:xfrm>
            <a:off x="4320275" y="3880425"/>
            <a:ext cx="2026800" cy="263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Add your req after creating it in WD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33"/>
          <p:cNvSpPr/>
          <p:nvPr/>
        </p:nvSpPr>
        <p:spPr>
          <a:xfrm>
            <a:off x="4205077" y="3762152"/>
            <a:ext cx="234000" cy="2340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502" name="Google Shape;502;p33"/>
          <p:cNvCxnSpPr>
            <a:stCxn id="500" idx="0"/>
            <a:endCxn id="499" idx="2"/>
          </p:cNvCxnSpPr>
          <p:nvPr/>
        </p:nvCxnSpPr>
        <p:spPr>
          <a:xfrm rot="10800000">
            <a:off x="5295275" y="3638025"/>
            <a:ext cx="38400" cy="242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33"/>
          <p:cNvSpPr txBox="1"/>
          <p:nvPr/>
        </p:nvSpPr>
        <p:spPr>
          <a:xfrm>
            <a:off x="1875900" y="4431700"/>
            <a:ext cx="5392200" cy="4617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* If you decide to hire a level higher, you will need to offset another req to compensate. Example: If you have 2 reqs at L25 and you hire one at L26, you will have to down level the other req to L24.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AWF</a:t>
            </a:r>
            <a:r>
              <a:rPr lang="en"/>
              <a:t> Hiring Flow </a:t>
            </a:r>
            <a:br>
              <a:rPr lang="en"/>
            </a:br>
            <a:r>
              <a:rPr lang="en"/>
              <a:t>for P&amp;E</a:t>
            </a:r>
            <a:endParaRPr/>
          </a:p>
        </p:txBody>
      </p:sp>
      <p:sp>
        <p:nvSpPr>
          <p:cNvPr id="509" name="Google Shape;509;p34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B786"/>
                </a:solidFill>
              </a:rPr>
              <a:t>Angela Yanes</a:t>
            </a:r>
            <a:endParaRPr>
              <a:solidFill>
                <a:srgbClr val="FEB78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EB786"/>
                </a:solidFill>
              </a:rPr>
              <a:t>Feb 2021</a:t>
            </a:r>
            <a:endParaRPr>
              <a:solidFill>
                <a:srgbClr val="FEB78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AWF Classifications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5" name="Google Shape;515;p35"/>
          <p:cNvGraphicFramePr/>
          <p:nvPr/>
        </p:nvGraphicFramePr>
        <p:xfrm>
          <a:off x="221244" y="55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{71B8AC7D-44CD-4FE7-9635-4B61D6BB0682}</a:tableStyleId>
              </a:tblPr>
              <a:tblGrid>
                <a:gridCol w="2764025"/>
                <a:gridCol w="5930300"/>
              </a:tblGrid>
              <a:tr h="2133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Alternative Workforce (AWF) Classification Definitions</a:t>
                      </a:r>
                      <a:endParaRPr b="1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 hMerge="1"/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Temporary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Also known as Temp or Agency Worker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orkers are brought in for </a:t>
                      </a: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short-term assignments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to complete </a:t>
                      </a: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specific tasks or projects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within a team, assist during peak work periods, or provide coverage for employees who are absent for extended periods.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SoW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Includes Independent Contractors, Freelancers and Consultants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ndividuals with their own businesses that have passed an evaluation of the IRS' 20-factor test or equivalent local country requirements. They work on </a:t>
                      </a: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milestone deliverable projects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for eBay. The project is outlined in a Statement of Work (SoW) and they are responsible for completing the project.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Outsourced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Outsourced business functions (e.g. facilities, IT, catering etc.)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mployees or contractors of companies to whom eBay has outsourced </a:t>
                      </a: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whole business functions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on an on-going and </a:t>
                      </a: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long-term basis</a:t>
                      </a: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(e.g., call center services, facilities management, mail services). Outsourced Services providers are typically required to go through a formal and competitively bid RFP with negotiated pricing.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6" name="Google Shape;516;p35"/>
          <p:cNvGraphicFramePr/>
          <p:nvPr/>
        </p:nvGraphicFramePr>
        <p:xfrm>
          <a:off x="221269" y="228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{71B8AC7D-44CD-4FE7-9635-4B61D6BB0682}</a:tableStyleId>
              </a:tblPr>
              <a:tblGrid>
                <a:gridCol w="2764000"/>
                <a:gridCol w="1976775"/>
                <a:gridCol w="1976775"/>
                <a:gridCol w="1976775"/>
              </a:tblGrid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Temporary</a:t>
                      </a:r>
                      <a:endParaRPr b="1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SOW</a:t>
                      </a:r>
                      <a:endParaRPr b="1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Outsourced</a:t>
                      </a:r>
                      <a:endParaRPr b="1" sz="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Recruited by approved AWF Supplier or payroll service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Selected by reviewing resumes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Paid hourly, weekly, or monthly via submission of timecards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eBay Contact manages how work is done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Requires an SoW (Statement of Work)</a:t>
                      </a:r>
                      <a:endParaRPr b="1" sz="8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Payments based on clearly defined milestones/deliverables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3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AWF Supplier manages individual / personal relationship with AWF. AWF Supplier manages how the work is done.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Has his/her own business license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Ability to work with other clients besides eBay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Entire function/service outsourced to another company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8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Process varies by country and type of AWF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2" name="Google Shape;522;p36"/>
          <p:cNvGraphicFramePr/>
          <p:nvPr/>
        </p:nvGraphicFramePr>
        <p:xfrm>
          <a:off x="2821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{71B8AC7D-44CD-4FE7-9635-4B61D6BB0682}</a:tableStyleId>
              </a:tblPr>
              <a:tblGrid>
                <a:gridCol w="2144950"/>
                <a:gridCol w="2144950"/>
                <a:gridCol w="2144950"/>
                <a:gridCol w="2144950"/>
              </a:tblGrid>
              <a:tr h="44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Country of Hire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Temporary Worker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(Agency) </a:t>
                      </a:r>
                      <a:endParaRPr sz="9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Statement of Work </a:t>
                      </a:r>
                      <a:b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9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(Consultant / Independent / Contractor / Freelancer)</a:t>
                      </a:r>
                      <a:endParaRPr sz="9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Outsourced Services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USA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Canada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UK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Ireland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Denmark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Germany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Netherlands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AA84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Fieldglass</a:t>
                      </a:r>
                      <a:endParaRPr sz="1000">
                        <a:solidFill>
                          <a:srgbClr val="6AA84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of the World</a:t>
                      </a:r>
                      <a:endParaRPr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People X / Ariba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1: Temporary Worker in Fieldglass (UCAN, UKIE, DE, NL, DK)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7"/>
          <p:cNvSpPr txBox="1"/>
          <p:nvPr/>
        </p:nvSpPr>
        <p:spPr>
          <a:xfrm>
            <a:off x="4231146" y="10157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29" name="Google Shape;529;p37"/>
          <p:cNvGrpSpPr/>
          <p:nvPr/>
        </p:nvGrpSpPr>
        <p:grpSpPr>
          <a:xfrm>
            <a:off x="1467730" y="1013846"/>
            <a:ext cx="491003" cy="292500"/>
            <a:chOff x="1574829" y="613250"/>
            <a:chExt cx="386100" cy="292500"/>
          </a:xfrm>
        </p:grpSpPr>
        <p:sp>
          <p:nvSpPr>
            <p:cNvPr id="530" name="Google Shape;530;p37"/>
            <p:cNvSpPr txBox="1"/>
            <p:nvPr/>
          </p:nvSpPr>
          <p:spPr>
            <a:xfrm>
              <a:off x="1574829" y="613250"/>
              <a:ext cx="386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AA84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31" name="Google Shape;531;p37"/>
            <p:cNvCxnSpPr>
              <a:stCxn id="532" idx="3"/>
              <a:endCxn id="533" idx="1"/>
            </p:cNvCxnSpPr>
            <p:nvPr/>
          </p:nvCxnSpPr>
          <p:spPr>
            <a:xfrm>
              <a:off x="1626941" y="810979"/>
              <a:ext cx="288900" cy="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2" name="Google Shape;532;p37"/>
          <p:cNvSpPr/>
          <p:nvPr/>
        </p:nvSpPr>
        <p:spPr>
          <a:xfrm>
            <a:off x="52600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(AWF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190145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green light?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1901375" y="537800"/>
            <a:ext cx="1063500" cy="263400"/>
          </a:xfrm>
          <a:prstGeom prst="wedgeRectCallout">
            <a:avLst>
              <a:gd fmla="val -4846" name="adj1"/>
              <a:gd fmla="val 75275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allowed quarterization and prioritization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498250" y="2635850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Find your name and project in the 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Enter the </a:t>
            </a:r>
            <a:r>
              <a:rPr b="1"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JPXX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number from Fieldglass into 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P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498250" y="3376950"/>
            <a:ext cx="1063500" cy="263400"/>
          </a:xfrm>
          <a:prstGeom prst="wedgeRectCallout">
            <a:avLst>
              <a:gd fmla="val -7144" name="adj1"/>
              <a:gd fmla="val -8047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Failing to do so will result in Finance approval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6027700" y="1690050"/>
            <a:ext cx="1063500" cy="338400"/>
          </a:xfrm>
          <a:prstGeom prst="wedgeRectCallout">
            <a:avLst>
              <a:gd fmla="val -10740" name="adj1"/>
              <a:gd fmla="val -66236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Incorrect location / total cost / cost center will get this req disapproved.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38" name="Google Shape;538;p37"/>
          <p:cNvCxnSpPr>
            <a:stCxn id="535" idx="3"/>
            <a:endCxn id="539" idx="1"/>
          </p:cNvCxnSpPr>
          <p:nvPr/>
        </p:nvCxnSpPr>
        <p:spPr>
          <a:xfrm>
            <a:off x="1561750" y="29324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37"/>
          <p:cNvSpPr/>
          <p:nvPr/>
        </p:nvSpPr>
        <p:spPr>
          <a:xfrm>
            <a:off x="1911825" y="26358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Let Angela know that your req is ready (ayanes@)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3269900" y="26358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Angela will work with approvers (Finance, JD)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1" name="Google Shape;541;p37"/>
          <p:cNvCxnSpPr>
            <a:stCxn id="539" idx="3"/>
            <a:endCxn id="540" idx="1"/>
          </p:cNvCxnSpPr>
          <p:nvPr/>
        </p:nvCxnSpPr>
        <p:spPr>
          <a:xfrm>
            <a:off x="2919825" y="29324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7"/>
          <p:cNvSpPr/>
          <p:nvPr/>
        </p:nvSpPr>
        <p:spPr>
          <a:xfrm>
            <a:off x="4652300" y="26358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pen a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Work Order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Fieldglass (WOXX) 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3" name="Google Shape;543;p37"/>
          <p:cNvCxnSpPr>
            <a:stCxn id="540" idx="3"/>
            <a:endCxn id="542" idx="1"/>
          </p:cNvCxnSpPr>
          <p:nvPr/>
        </p:nvCxnSpPr>
        <p:spPr>
          <a:xfrm>
            <a:off x="4277900" y="2932400"/>
            <a:ext cx="3744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37"/>
          <p:cNvCxnSpPr>
            <a:stCxn id="533" idx="3"/>
            <a:endCxn id="545" idx="1"/>
          </p:cNvCxnSpPr>
          <p:nvPr/>
        </p:nvCxnSpPr>
        <p:spPr>
          <a:xfrm>
            <a:off x="290945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37"/>
          <p:cNvSpPr txBox="1"/>
          <p:nvPr/>
        </p:nvSpPr>
        <p:spPr>
          <a:xfrm>
            <a:off x="2852537" y="10157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37"/>
          <p:cNvSpPr/>
          <p:nvPr/>
        </p:nvSpPr>
        <p:spPr>
          <a:xfrm>
            <a:off x="327690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you selected a vendor?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7" name="Google Shape;547;p37"/>
          <p:cNvCxnSpPr>
            <a:stCxn id="545" idx="3"/>
            <a:endCxn id="548" idx="1"/>
          </p:cNvCxnSpPr>
          <p:nvPr/>
        </p:nvCxnSpPr>
        <p:spPr>
          <a:xfrm>
            <a:off x="428490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7"/>
          <p:cNvSpPr/>
          <p:nvPr/>
        </p:nvSpPr>
        <p:spPr>
          <a:xfrm>
            <a:off x="465235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Is there an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MSA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9" name="Google Shape;549;p37"/>
          <p:cNvSpPr txBox="1"/>
          <p:nvPr/>
        </p:nvSpPr>
        <p:spPr>
          <a:xfrm>
            <a:off x="5609529" y="1017514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50" name="Google Shape;550;p37"/>
          <p:cNvCxnSpPr>
            <a:stCxn id="548" idx="3"/>
            <a:endCxn id="551" idx="1"/>
          </p:cNvCxnSpPr>
          <p:nvPr/>
        </p:nvCxnSpPr>
        <p:spPr>
          <a:xfrm>
            <a:off x="566035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37"/>
          <p:cNvSpPr/>
          <p:nvPr/>
        </p:nvSpPr>
        <p:spPr>
          <a:xfrm>
            <a:off x="6027810" y="915025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Job Posting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Fieldglass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(see step by step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3713784" y="1475506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3" name="Google Shape;553;p37"/>
          <p:cNvCxnSpPr>
            <a:stCxn id="545" idx="2"/>
            <a:endCxn id="554" idx="0"/>
          </p:cNvCxnSpPr>
          <p:nvPr/>
        </p:nvCxnSpPr>
        <p:spPr>
          <a:xfrm>
            <a:off x="3780900" y="1508125"/>
            <a:ext cx="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37"/>
          <p:cNvSpPr/>
          <p:nvPr/>
        </p:nvSpPr>
        <p:spPr>
          <a:xfrm>
            <a:off x="3276900" y="1798826"/>
            <a:ext cx="1008000" cy="338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AWF-advisors@ebay.com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get started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5096956" y="1421483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 / UNSURE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6" name="Google Shape;556;p37"/>
          <p:cNvCxnSpPr>
            <a:stCxn id="548" idx="2"/>
            <a:endCxn id="557" idx="0"/>
          </p:cNvCxnSpPr>
          <p:nvPr/>
        </p:nvCxnSpPr>
        <p:spPr>
          <a:xfrm>
            <a:off x="5156350" y="1508125"/>
            <a:ext cx="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37"/>
          <p:cNvSpPr/>
          <p:nvPr/>
        </p:nvSpPr>
        <p:spPr>
          <a:xfrm>
            <a:off x="4652300" y="1798825"/>
            <a:ext cx="1008000" cy="338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AWF-advisors@ebay.com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confirm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8" name="Google Shape;558;p37"/>
          <p:cNvSpPr/>
          <p:nvPr/>
        </p:nvSpPr>
        <p:spPr>
          <a:xfrm>
            <a:off x="6027800" y="354200"/>
            <a:ext cx="1063500" cy="447000"/>
          </a:xfrm>
          <a:prstGeom prst="wedgeRectCallout">
            <a:avLst>
              <a:gd fmla="val -20905" name="adj1"/>
              <a:gd fmla="val 58714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(1)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(2) Avg. cost of $100/hr, and (3) </a:t>
            </a:r>
            <a:r>
              <a:rPr b="1" lang="en" sz="6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Center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endParaRPr sz="7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59" name="Google Shape;559;p37"/>
          <p:cNvCxnSpPr>
            <a:stCxn id="551" idx="3"/>
            <a:endCxn id="560" idx="1"/>
          </p:cNvCxnSpPr>
          <p:nvPr/>
        </p:nvCxnSpPr>
        <p:spPr>
          <a:xfrm>
            <a:off x="7091310" y="1211575"/>
            <a:ext cx="312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37"/>
          <p:cNvSpPr/>
          <p:nvPr/>
        </p:nvSpPr>
        <p:spPr>
          <a:xfrm>
            <a:off x="7403300" y="915025"/>
            <a:ext cx="1137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Procurement, Finance &amp; Manager </a:t>
            </a:r>
            <a:r>
              <a:rPr b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approvals </a:t>
            </a: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begin. </a:t>
            </a:r>
            <a:r>
              <a:rPr b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Interviewing </a:t>
            </a: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can begin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61" name="Google Shape;561;p37"/>
          <p:cNvCxnSpPr>
            <a:stCxn id="560" idx="3"/>
            <a:endCxn id="535" idx="1"/>
          </p:cNvCxnSpPr>
          <p:nvPr/>
        </p:nvCxnSpPr>
        <p:spPr>
          <a:xfrm flipH="1">
            <a:off x="498200" y="1211575"/>
            <a:ext cx="8042100" cy="1720800"/>
          </a:xfrm>
          <a:prstGeom prst="bentConnector5">
            <a:avLst>
              <a:gd fmla="val -2961" name="adj1"/>
              <a:gd fmla="val 74935" name="adj2"/>
              <a:gd fmla="val 102960" name="adj3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37"/>
          <p:cNvSpPr/>
          <p:nvPr/>
        </p:nvSpPr>
        <p:spPr>
          <a:xfrm>
            <a:off x="3201275" y="3376975"/>
            <a:ext cx="1325400" cy="447000"/>
          </a:xfrm>
          <a:prstGeom prst="wedgeRectCallout">
            <a:avLst>
              <a:gd fmla="val -6035" name="adj1"/>
              <a:gd fmla="val -68382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Any mismatch with location, total budget or cost center may cause the job posting to be rejected and you may have to start over.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3" name="Google Shape;563;p37"/>
          <p:cNvSpPr/>
          <p:nvPr/>
        </p:nvSpPr>
        <p:spPr>
          <a:xfrm>
            <a:off x="0" y="4031175"/>
            <a:ext cx="9144000" cy="11124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1. 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Your AWF Needs and Create a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Job Posting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(reference will look like JP0012345):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When creating your Job Posting in Fieldglass (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):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1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○"/>
            </a:pPr>
            <a:r>
              <a:rPr lang="en" sz="6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Managers</a:t>
            </a:r>
            <a:r>
              <a:rPr lang="en" sz="6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 can choose to start the recruiting process before the position is officially approved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eBay AWF Suppliers will submit candidates for their review.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1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600"/>
              <a:buFont typeface="Roboto Light"/>
              <a:buChar char="○"/>
            </a:pPr>
            <a:r>
              <a:rPr lang="en" sz="6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Managers are responsible for screening resumes, selecting candidates to interview, (re)scheduling interviews in Fieldglass (note that these don’t sync with Outlook), interviewing, providing interview feedback and selecting candidates.</a:t>
            </a:r>
            <a:endParaRPr sz="600">
              <a:solidFill>
                <a:srgbClr val="CC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1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○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If managers have pre-identified a candidate, they should include the full name, contact phone and email and pay rate information if previously discussed as well as attach their CV.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The job posting you just created will automatically route for funding approval.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 </a:t>
            </a:r>
            <a:r>
              <a:rPr lang="en" sz="6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Temporary AWFs, you do not need a SOW, a separate contract or PO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2. 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a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Work Order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Fieldglass to initiate the onboarding process.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The AWF Supplier initiates and confirms background check completion.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Allow extra time for work authorizations and international background checks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when planning the start date, especially if you have a role that needs to be filled within a certain time frame.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24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"/>
              <a:buFont typeface="Roboto Light"/>
              <a:buChar char="●"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Track where your AWF is in the process with the AWF Advisors or in Fieldglass.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4" name="Google Shape;564;p37"/>
          <p:cNvSpPr/>
          <p:nvPr/>
        </p:nvSpPr>
        <p:spPr>
          <a:xfrm>
            <a:off x="6034700" y="2635850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Info is sent to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PeopleX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start the provisioning process. Check any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pending onboarding tasks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(eg. systems access and assets)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65" name="Google Shape;565;p37"/>
          <p:cNvCxnSpPr>
            <a:stCxn id="542" idx="3"/>
            <a:endCxn id="564" idx="1"/>
          </p:cNvCxnSpPr>
          <p:nvPr/>
        </p:nvCxnSpPr>
        <p:spPr>
          <a:xfrm>
            <a:off x="5660300" y="2932400"/>
            <a:ext cx="3744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37"/>
          <p:cNvSpPr txBox="1"/>
          <p:nvPr/>
        </p:nvSpPr>
        <p:spPr>
          <a:xfrm>
            <a:off x="5101376" y="3158899"/>
            <a:ext cx="58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 WO?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7" name="Google Shape;567;p37"/>
          <p:cNvCxnSpPr>
            <a:stCxn id="542" idx="2"/>
            <a:endCxn id="568" idx="0"/>
          </p:cNvCxnSpPr>
          <p:nvPr/>
        </p:nvCxnSpPr>
        <p:spPr>
          <a:xfrm>
            <a:off x="5156300" y="3228950"/>
            <a:ext cx="0" cy="225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37"/>
          <p:cNvSpPr/>
          <p:nvPr/>
        </p:nvSpPr>
        <p:spPr>
          <a:xfrm>
            <a:off x="7436075" y="3376975"/>
            <a:ext cx="1091400" cy="309900"/>
          </a:xfrm>
          <a:prstGeom prst="wedgeRectCallout">
            <a:avLst>
              <a:gd fmla="val -6246" name="adj1"/>
              <a:gd fmla="val -78100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Never onboard an AWF without having all the official approvals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37"/>
          <p:cNvSpPr/>
          <p:nvPr/>
        </p:nvSpPr>
        <p:spPr>
          <a:xfrm>
            <a:off x="7436075" y="2635850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Officially onboard your AWF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1" name="Google Shape;571;p37"/>
          <p:cNvCxnSpPr>
            <a:stCxn id="564" idx="3"/>
            <a:endCxn id="570" idx="1"/>
          </p:cNvCxnSpPr>
          <p:nvPr/>
        </p:nvCxnSpPr>
        <p:spPr>
          <a:xfrm>
            <a:off x="7126100" y="2932400"/>
            <a:ext cx="3099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37"/>
          <p:cNvSpPr txBox="1"/>
          <p:nvPr/>
        </p:nvSpPr>
        <p:spPr>
          <a:xfrm>
            <a:off x="5604089" y="2594457"/>
            <a:ext cx="4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AWF accepts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3" name="Google Shape;573;p37"/>
          <p:cNvCxnSpPr>
            <a:stCxn id="532" idx="2"/>
            <a:endCxn id="574" idx="0"/>
          </p:cNvCxnSpPr>
          <p:nvPr/>
        </p:nvCxnSpPr>
        <p:spPr>
          <a:xfrm>
            <a:off x="1030000" y="1508125"/>
            <a:ext cx="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37"/>
          <p:cNvSpPr txBox="1"/>
          <p:nvPr/>
        </p:nvSpPr>
        <p:spPr>
          <a:xfrm>
            <a:off x="961396" y="1477198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3392440" y="15784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7" name="Google Shape;577;p37"/>
          <p:cNvSpPr/>
          <p:nvPr/>
        </p:nvSpPr>
        <p:spPr>
          <a:xfrm>
            <a:off x="4764040" y="15784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8" name="Google Shape;568;p37"/>
          <p:cNvSpPr/>
          <p:nvPr/>
        </p:nvSpPr>
        <p:spPr>
          <a:xfrm>
            <a:off x="5000290" y="34549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498250" y="3315356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579" name="Google Shape;579;p37"/>
          <p:cNvSpPr txBox="1"/>
          <p:nvPr/>
        </p:nvSpPr>
        <p:spPr>
          <a:xfrm>
            <a:off x="3205373" y="3408124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580" name="Google Shape;580;p37"/>
          <p:cNvSpPr txBox="1"/>
          <p:nvPr/>
        </p:nvSpPr>
        <p:spPr>
          <a:xfrm>
            <a:off x="6035081" y="1667023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581" name="Google Shape;581;p37"/>
          <p:cNvSpPr txBox="1"/>
          <p:nvPr/>
        </p:nvSpPr>
        <p:spPr>
          <a:xfrm>
            <a:off x="7442758" y="3335971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574" name="Google Shape;574;p37"/>
          <p:cNvSpPr/>
          <p:nvPr/>
        </p:nvSpPr>
        <p:spPr>
          <a:xfrm>
            <a:off x="680800" y="1798875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2" name="Google Shape;582;p37"/>
          <p:cNvSpPr/>
          <p:nvPr/>
        </p:nvSpPr>
        <p:spPr>
          <a:xfrm>
            <a:off x="639602" y="1579311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83" name="Google Shape;583;p37"/>
          <p:cNvCxnSpPr>
            <a:stCxn id="533" idx="2"/>
            <a:endCxn id="584" idx="0"/>
          </p:cNvCxnSpPr>
          <p:nvPr/>
        </p:nvCxnSpPr>
        <p:spPr>
          <a:xfrm flipH="1">
            <a:off x="2401250" y="1508125"/>
            <a:ext cx="420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37"/>
          <p:cNvSpPr txBox="1"/>
          <p:nvPr/>
        </p:nvSpPr>
        <p:spPr>
          <a:xfrm>
            <a:off x="2332759" y="1468684"/>
            <a:ext cx="43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37"/>
          <p:cNvSpPr/>
          <p:nvPr/>
        </p:nvSpPr>
        <p:spPr>
          <a:xfrm>
            <a:off x="2052163" y="1798886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6" name="Google Shape;586;p37"/>
          <p:cNvSpPr/>
          <p:nvPr/>
        </p:nvSpPr>
        <p:spPr>
          <a:xfrm>
            <a:off x="2016034" y="1579296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8"/>
          <p:cNvPicPr preferRelativeResize="0"/>
          <p:nvPr/>
        </p:nvPicPr>
        <p:blipFill rotWithShape="1">
          <a:blip r:embed="rId3">
            <a:alphaModFix/>
          </a:blip>
          <a:srcRect b="25166" l="0" r="0" t="0"/>
          <a:stretch/>
        </p:blipFill>
        <p:spPr>
          <a:xfrm>
            <a:off x="0" y="1200526"/>
            <a:ext cx="9144001" cy="18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8"/>
          <p:cNvSpPr/>
          <p:nvPr/>
        </p:nvSpPr>
        <p:spPr>
          <a:xfrm>
            <a:off x="129275" y="680025"/>
            <a:ext cx="28122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your project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your name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Do not edit a row that does not have your name on it.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3" name="Google Shape;593;p38"/>
          <p:cNvSpPr/>
          <p:nvPr/>
        </p:nvSpPr>
        <p:spPr>
          <a:xfrm>
            <a:off x="14077" y="5617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94" name="Google Shape;594;p38"/>
          <p:cNvSpPr/>
          <p:nvPr/>
        </p:nvSpPr>
        <p:spPr>
          <a:xfrm>
            <a:off x="1391575" y="1292864"/>
            <a:ext cx="1331400" cy="1639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38"/>
          <p:cNvCxnSpPr>
            <a:stCxn id="592" idx="2"/>
            <a:endCxn id="594" idx="0"/>
          </p:cNvCxnSpPr>
          <p:nvPr/>
        </p:nvCxnSpPr>
        <p:spPr>
          <a:xfrm>
            <a:off x="1535375" y="982425"/>
            <a:ext cx="522000" cy="310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38"/>
          <p:cNvSpPr/>
          <p:nvPr/>
        </p:nvSpPr>
        <p:spPr>
          <a:xfrm>
            <a:off x="2147709" y="146625"/>
            <a:ext cx="2859300" cy="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approved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duration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to open your req only for the approved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prioritization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(eg. only P1). Ask ayanes@ if you don’t know what is allowed.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2032511" y="283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3027500" y="1292883"/>
            <a:ext cx="1098600" cy="1653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9" name="Google Shape;599;p38"/>
          <p:cNvCxnSpPr>
            <a:stCxn id="596" idx="2"/>
            <a:endCxn id="598" idx="0"/>
          </p:cNvCxnSpPr>
          <p:nvPr/>
        </p:nvCxnSpPr>
        <p:spPr>
          <a:xfrm flipH="1">
            <a:off x="3576759" y="615225"/>
            <a:ext cx="600" cy="677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38"/>
          <p:cNvSpPr txBox="1"/>
          <p:nvPr/>
        </p:nvSpPr>
        <p:spPr>
          <a:xfrm>
            <a:off x="1273000" y="3181400"/>
            <a:ext cx="6890700" cy="15546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example, we will look at the bottom 3 lines: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am the HM (Thom Franey) so I look up my name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have 3 lines (3 heads) pre-approved by Finance &amp; Ops at $153K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When opening my reqs in Fieldglass, I see that the rate is $80/hr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go to the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 tab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tracker and input: 9 months, 1 person at 80/hr and see that it’s below the pre-approved rate. I can confidently open my JP in Fieldglass for the locations and duration matching the tracker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add the JP reference to the tracker as well as rate and start/end dates to help Angela and Finance approve my JP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Roboto Light"/>
              <a:buAutoNum type="arabicPeriod"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found one person already so I added the WO for one of them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Once all approvals go through (incl. procurement, etc.) - you’re all done.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1" name="Google Shape;601;p38"/>
          <p:cNvSpPr/>
          <p:nvPr/>
        </p:nvSpPr>
        <p:spPr>
          <a:xfrm>
            <a:off x="0" y="4909400"/>
            <a:ext cx="72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 txBox="1"/>
          <p:nvPr/>
        </p:nvSpPr>
        <p:spPr>
          <a:xfrm>
            <a:off x="585000" y="4909400"/>
            <a:ext cx="855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 following these steps may cause your req to be rejected and you may have to start over.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3" name="Google Shape;6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75" y="4931174"/>
            <a:ext cx="67275" cy="1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8"/>
          <p:cNvSpPr/>
          <p:nvPr/>
        </p:nvSpPr>
        <p:spPr>
          <a:xfrm>
            <a:off x="5195709" y="375225"/>
            <a:ext cx="2859300" cy="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Complete columns under the yellow header (“To be filled by HM”) with the information you get from Fieldglass.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5080511" y="2569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3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06" name="Google Shape;606;p38"/>
          <p:cNvCxnSpPr>
            <a:stCxn id="604" idx="2"/>
            <a:endCxn id="607" idx="0"/>
          </p:cNvCxnSpPr>
          <p:nvPr/>
        </p:nvCxnSpPr>
        <p:spPr>
          <a:xfrm flipH="1">
            <a:off x="5957259" y="843825"/>
            <a:ext cx="668100" cy="372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38"/>
          <p:cNvSpPr/>
          <p:nvPr/>
        </p:nvSpPr>
        <p:spPr>
          <a:xfrm>
            <a:off x="4515775" y="1216675"/>
            <a:ext cx="2883000" cy="1730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 txBox="1"/>
          <p:nvPr/>
        </p:nvSpPr>
        <p:spPr>
          <a:xfrm>
            <a:off x="4200752" y="2601002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Contract signed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3" name="Google Shape;613;p3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2: SOW in Fieldglass (US only)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39"/>
          <p:cNvSpPr txBox="1"/>
          <p:nvPr/>
        </p:nvSpPr>
        <p:spPr>
          <a:xfrm>
            <a:off x="4231146" y="10157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5" name="Google Shape;615;p39"/>
          <p:cNvGrpSpPr/>
          <p:nvPr/>
        </p:nvGrpSpPr>
        <p:grpSpPr>
          <a:xfrm>
            <a:off x="1467730" y="1013846"/>
            <a:ext cx="491003" cy="292500"/>
            <a:chOff x="1574829" y="613250"/>
            <a:chExt cx="386100" cy="292500"/>
          </a:xfrm>
        </p:grpSpPr>
        <p:sp>
          <p:nvSpPr>
            <p:cNvPr id="616" name="Google Shape;616;p39"/>
            <p:cNvSpPr txBox="1"/>
            <p:nvPr/>
          </p:nvSpPr>
          <p:spPr>
            <a:xfrm>
              <a:off x="1574829" y="613250"/>
              <a:ext cx="386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AA84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617" name="Google Shape;617;p39"/>
            <p:cNvCxnSpPr>
              <a:stCxn id="618" idx="3"/>
              <a:endCxn id="619" idx="1"/>
            </p:cNvCxnSpPr>
            <p:nvPr/>
          </p:nvCxnSpPr>
          <p:spPr>
            <a:xfrm>
              <a:off x="1626941" y="810979"/>
              <a:ext cx="288900" cy="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18" name="Google Shape;618;p39"/>
          <p:cNvSpPr/>
          <p:nvPr/>
        </p:nvSpPr>
        <p:spPr>
          <a:xfrm>
            <a:off x="52600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(AWF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0" name="Google Shape;620;p39"/>
          <p:cNvCxnSpPr>
            <a:stCxn id="618" idx="2"/>
            <a:endCxn id="621" idx="0"/>
          </p:cNvCxnSpPr>
          <p:nvPr/>
        </p:nvCxnSpPr>
        <p:spPr>
          <a:xfrm>
            <a:off x="1030000" y="1508125"/>
            <a:ext cx="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39"/>
          <p:cNvSpPr txBox="1"/>
          <p:nvPr/>
        </p:nvSpPr>
        <p:spPr>
          <a:xfrm>
            <a:off x="955047" y="1500996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9" name="Google Shape;619;p39"/>
          <p:cNvSpPr/>
          <p:nvPr/>
        </p:nvSpPr>
        <p:spPr>
          <a:xfrm>
            <a:off x="190145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green light and pre-approved budget by finance?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39"/>
          <p:cNvSpPr/>
          <p:nvPr/>
        </p:nvSpPr>
        <p:spPr>
          <a:xfrm>
            <a:off x="1901375" y="537800"/>
            <a:ext cx="1063500" cy="263400"/>
          </a:xfrm>
          <a:prstGeom prst="wedgeRectCallout">
            <a:avLst>
              <a:gd fmla="val -4846" name="adj1"/>
              <a:gd fmla="val 75275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allowed quarter, prio and budget. Ask ayanes@ if in doubt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2331978" y="1500996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5" name="Google Shape;625;p39"/>
          <p:cNvCxnSpPr>
            <a:stCxn id="619" idx="2"/>
            <a:endCxn id="626" idx="0"/>
          </p:cNvCxnSpPr>
          <p:nvPr/>
        </p:nvCxnSpPr>
        <p:spPr>
          <a:xfrm>
            <a:off x="2405450" y="1508125"/>
            <a:ext cx="0" cy="290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39"/>
          <p:cNvSpPr/>
          <p:nvPr/>
        </p:nvSpPr>
        <p:spPr>
          <a:xfrm>
            <a:off x="498250" y="2635850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Find your name and project in the 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Enter the </a:t>
            </a:r>
            <a:r>
              <a:rPr b="1"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TQXX 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from Fieldglass into 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Q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8" name="Google Shape;628;p39"/>
          <p:cNvSpPr/>
          <p:nvPr/>
        </p:nvSpPr>
        <p:spPr>
          <a:xfrm>
            <a:off x="498253" y="3376975"/>
            <a:ext cx="1008000" cy="330000"/>
          </a:xfrm>
          <a:prstGeom prst="wedgeRectCallout">
            <a:avLst>
              <a:gd fmla="val -7144" name="adj1"/>
              <a:gd fmla="val -8047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Failing to do so will 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result in Finance 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approval delays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9" name="Google Shape;629;p39"/>
          <p:cNvSpPr/>
          <p:nvPr/>
        </p:nvSpPr>
        <p:spPr>
          <a:xfrm>
            <a:off x="6046200" y="1690050"/>
            <a:ext cx="1044900" cy="650100"/>
          </a:xfrm>
          <a:prstGeom prst="wedgeRectCallout">
            <a:avLst>
              <a:gd fmla="val -25895" name="adj1"/>
              <a:gd fmla="val -73687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Incorrect location / total cost / cost center will get this req disapproved.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 tab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calculate the total amount for your SOW.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30" name="Google Shape;630;p39"/>
          <p:cNvCxnSpPr>
            <a:stCxn id="627" idx="3"/>
            <a:endCxn id="631" idx="1"/>
          </p:cNvCxnSpPr>
          <p:nvPr/>
        </p:nvCxnSpPr>
        <p:spPr>
          <a:xfrm>
            <a:off x="1561750" y="29324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39"/>
          <p:cNvSpPr/>
          <p:nvPr/>
        </p:nvSpPr>
        <p:spPr>
          <a:xfrm>
            <a:off x="1911825" y="26358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Let Angela know that your req is ready (ayanes@)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2" name="Google Shape;632;p39"/>
          <p:cNvSpPr/>
          <p:nvPr/>
        </p:nvSpPr>
        <p:spPr>
          <a:xfrm>
            <a:off x="3269900" y="26358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Angela will work with approvers (Finance, JD)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33" name="Google Shape;633;p39"/>
          <p:cNvCxnSpPr>
            <a:stCxn id="631" idx="3"/>
            <a:endCxn id="632" idx="1"/>
          </p:cNvCxnSpPr>
          <p:nvPr/>
        </p:nvCxnSpPr>
        <p:spPr>
          <a:xfrm>
            <a:off x="2919825" y="29324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39"/>
          <p:cNvCxnSpPr>
            <a:stCxn id="632" idx="3"/>
            <a:endCxn id="635" idx="1"/>
          </p:cNvCxnSpPr>
          <p:nvPr/>
        </p:nvCxnSpPr>
        <p:spPr>
          <a:xfrm flipH="1" rot="10800000">
            <a:off x="4277900" y="2931800"/>
            <a:ext cx="374400" cy="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39"/>
          <p:cNvCxnSpPr>
            <a:stCxn id="619" idx="3"/>
            <a:endCxn id="637" idx="1"/>
          </p:cNvCxnSpPr>
          <p:nvPr/>
        </p:nvCxnSpPr>
        <p:spPr>
          <a:xfrm>
            <a:off x="290945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39"/>
          <p:cNvSpPr txBox="1"/>
          <p:nvPr/>
        </p:nvSpPr>
        <p:spPr>
          <a:xfrm>
            <a:off x="2852537" y="10157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7" name="Google Shape;637;p39"/>
          <p:cNvSpPr/>
          <p:nvPr/>
        </p:nvSpPr>
        <p:spPr>
          <a:xfrm>
            <a:off x="327690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you selected a contractor?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39" name="Google Shape;639;p39"/>
          <p:cNvCxnSpPr>
            <a:stCxn id="637" idx="3"/>
            <a:endCxn id="640" idx="1"/>
          </p:cNvCxnSpPr>
          <p:nvPr/>
        </p:nvCxnSpPr>
        <p:spPr>
          <a:xfrm>
            <a:off x="428490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39"/>
          <p:cNvSpPr/>
          <p:nvPr/>
        </p:nvSpPr>
        <p:spPr>
          <a:xfrm>
            <a:off x="4652350" y="9150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Is there an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MSA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Was c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ontractor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screened and passed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5609529" y="1017514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42" name="Google Shape;642;p39"/>
          <p:cNvCxnSpPr>
            <a:stCxn id="640" idx="3"/>
            <a:endCxn id="643" idx="1"/>
          </p:cNvCxnSpPr>
          <p:nvPr/>
        </p:nvCxnSpPr>
        <p:spPr>
          <a:xfrm>
            <a:off x="5660350" y="12115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39"/>
          <p:cNvSpPr/>
          <p:nvPr/>
        </p:nvSpPr>
        <p:spPr>
          <a:xfrm>
            <a:off x="6027810" y="915025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SOW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Fieldglass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(see step by step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4" name="Google Shape;644;p39"/>
          <p:cNvSpPr txBox="1"/>
          <p:nvPr/>
        </p:nvSpPr>
        <p:spPr>
          <a:xfrm>
            <a:off x="3708909" y="1491245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45" name="Google Shape;645;p39"/>
          <p:cNvCxnSpPr>
            <a:stCxn id="637" idx="2"/>
            <a:endCxn id="646" idx="0"/>
          </p:cNvCxnSpPr>
          <p:nvPr/>
        </p:nvCxnSpPr>
        <p:spPr>
          <a:xfrm>
            <a:off x="3780900" y="1508125"/>
            <a:ext cx="0" cy="298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39"/>
          <p:cNvSpPr/>
          <p:nvPr/>
        </p:nvSpPr>
        <p:spPr>
          <a:xfrm>
            <a:off x="3276900" y="1807063"/>
            <a:ext cx="1008000" cy="33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AWF-advisors@ebay.com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get started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7" name="Google Shape;647;p39"/>
          <p:cNvSpPr txBox="1"/>
          <p:nvPr/>
        </p:nvSpPr>
        <p:spPr>
          <a:xfrm>
            <a:off x="5092081" y="1421483"/>
            <a:ext cx="7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 / UNSURE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48" name="Google Shape;648;p39"/>
          <p:cNvCxnSpPr>
            <a:stCxn id="640" idx="2"/>
            <a:endCxn id="649" idx="0"/>
          </p:cNvCxnSpPr>
          <p:nvPr/>
        </p:nvCxnSpPr>
        <p:spPr>
          <a:xfrm>
            <a:off x="5156350" y="1508125"/>
            <a:ext cx="0" cy="309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39"/>
          <p:cNvSpPr/>
          <p:nvPr/>
        </p:nvSpPr>
        <p:spPr>
          <a:xfrm>
            <a:off x="4652300" y="1818025"/>
            <a:ext cx="1008000" cy="330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AWF-advisors@ebay.com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confirm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0" name="Google Shape;650;p39"/>
          <p:cNvSpPr/>
          <p:nvPr/>
        </p:nvSpPr>
        <p:spPr>
          <a:xfrm>
            <a:off x="6027800" y="354200"/>
            <a:ext cx="1063500" cy="447000"/>
          </a:xfrm>
          <a:prstGeom prst="wedgeRectCallout">
            <a:avLst>
              <a:gd fmla="val -20905" name="adj1"/>
              <a:gd fmla="val 58714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(1)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(2) Avg. cost of $100/hr, and (3) </a:t>
            </a:r>
            <a:r>
              <a:rPr b="1" lang="en" sz="60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Cost Center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endParaRPr sz="7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1" name="Google Shape;651;p39"/>
          <p:cNvCxnSpPr>
            <a:stCxn id="643" idx="3"/>
            <a:endCxn id="652" idx="1"/>
          </p:cNvCxnSpPr>
          <p:nvPr/>
        </p:nvCxnSpPr>
        <p:spPr>
          <a:xfrm>
            <a:off x="7091310" y="1211575"/>
            <a:ext cx="312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39"/>
          <p:cNvSpPr/>
          <p:nvPr/>
        </p:nvSpPr>
        <p:spPr>
          <a:xfrm>
            <a:off x="7403300" y="915025"/>
            <a:ext cx="1137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Procurement (incl. background check), Finance &amp; Manager </a:t>
            </a:r>
            <a:r>
              <a:rPr b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approvals </a:t>
            </a: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begin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3" name="Google Shape;653;p39"/>
          <p:cNvCxnSpPr>
            <a:stCxn id="652" idx="3"/>
            <a:endCxn id="627" idx="1"/>
          </p:cNvCxnSpPr>
          <p:nvPr/>
        </p:nvCxnSpPr>
        <p:spPr>
          <a:xfrm flipH="1">
            <a:off x="498200" y="1211575"/>
            <a:ext cx="8042100" cy="1720800"/>
          </a:xfrm>
          <a:prstGeom prst="bentConnector5">
            <a:avLst>
              <a:gd fmla="val -2961" name="adj1"/>
              <a:gd fmla="val 74935" name="adj2"/>
              <a:gd fmla="val 102960" name="adj3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39"/>
          <p:cNvSpPr/>
          <p:nvPr/>
        </p:nvSpPr>
        <p:spPr>
          <a:xfrm>
            <a:off x="2363075" y="3376975"/>
            <a:ext cx="1325400" cy="447000"/>
          </a:xfrm>
          <a:prstGeom prst="wedgeRectCallout">
            <a:avLst>
              <a:gd fmla="val 38760" name="adj1"/>
              <a:gd fmla="val -74715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Any mismatch with location, total budget or cost center may cause the job posting to be rejected and you may have to start over.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5" name="Google Shape;655;p39"/>
          <p:cNvSpPr/>
          <p:nvPr/>
        </p:nvSpPr>
        <p:spPr>
          <a:xfrm>
            <a:off x="0" y="4031175"/>
            <a:ext cx="9144000" cy="11124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1. Define Your AWF Needs and Create a </a:t>
            </a:r>
            <a:r>
              <a:rPr b="1"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Statement of Work (SOW)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(reference will look like EBAYTQ0012345):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Roboto Light"/>
              <a:buChar char="●"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When c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reat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ing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your SOW in Fieldglass (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):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1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700"/>
              <a:buFont typeface="Roboto Light"/>
              <a:buChar char="○"/>
            </a:pPr>
            <a:r>
              <a:rPr lang="en" sz="7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Managers are responsible for screening resumes, selecting candidates to interview, (re)scheduling interviews in Fieldglass (note that these don’t sync with Outlook), interviewing, providing interview feedback and selecting candidates.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Roboto Light"/>
              <a:buChar char="●"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The job posting you just created will automatically route for funding approval.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Roboto Light"/>
              <a:buChar char="●"/>
            </a:pPr>
            <a:r>
              <a:rPr lang="en" sz="7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You do not need </a:t>
            </a:r>
            <a:r>
              <a:rPr lang="en" sz="7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7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 PO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85725" lvl="0" marL="8572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2. The AWF Supplier initiates and confirms background check completion.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Roboto Light"/>
              <a:buChar char="●"/>
            </a:pPr>
            <a:r>
              <a:rPr lang="en" sz="7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Allow extra time for work authorizations and international background checks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when planning the start date, especially if you have a role that needs to be filled within a certain time frame.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5875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Roboto Light"/>
              <a:buChar char="●"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Track where your AWF is in the process with the AWF Advisors or in Fieldglass.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5" name="Google Shape;635;p39"/>
          <p:cNvSpPr/>
          <p:nvPr/>
        </p:nvSpPr>
        <p:spPr>
          <a:xfrm>
            <a:off x="4652388" y="2635399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Info is sent to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PeopleX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start the provisioning process. Check any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pending onboarding tasks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(eg. systems access and assets)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6" name="Google Shape;656;p39"/>
          <p:cNvSpPr/>
          <p:nvPr/>
        </p:nvSpPr>
        <p:spPr>
          <a:xfrm>
            <a:off x="6072300" y="3376975"/>
            <a:ext cx="1063500" cy="309900"/>
          </a:xfrm>
          <a:prstGeom prst="wedgeRectCallout">
            <a:avLst>
              <a:gd fmla="val -6246" name="adj1"/>
              <a:gd fmla="val -78100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Never onboard an AWF without having all the official approvals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7" name="Google Shape;657;p39"/>
          <p:cNvSpPr/>
          <p:nvPr/>
        </p:nvSpPr>
        <p:spPr>
          <a:xfrm>
            <a:off x="6044250" y="2635850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Officially onboard your AWF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58" name="Google Shape;658;p39"/>
          <p:cNvCxnSpPr>
            <a:stCxn id="635" idx="3"/>
            <a:endCxn id="657" idx="1"/>
          </p:cNvCxnSpPr>
          <p:nvPr/>
        </p:nvCxnSpPr>
        <p:spPr>
          <a:xfrm>
            <a:off x="5743788" y="2931949"/>
            <a:ext cx="300600" cy="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9" name="Google Shape;659;p39"/>
          <p:cNvSpPr txBox="1"/>
          <p:nvPr/>
        </p:nvSpPr>
        <p:spPr>
          <a:xfrm>
            <a:off x="3905049" y="3166959"/>
            <a:ext cx="7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SOW not approved yet?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60" name="Google Shape;660;p39"/>
          <p:cNvCxnSpPr/>
          <p:nvPr/>
        </p:nvCxnSpPr>
        <p:spPr>
          <a:xfrm>
            <a:off x="3960102" y="3236948"/>
            <a:ext cx="2100" cy="233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39"/>
          <p:cNvSpPr/>
          <p:nvPr/>
        </p:nvSpPr>
        <p:spPr>
          <a:xfrm>
            <a:off x="643052" y="15760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2" name="Google Shape;662;p39"/>
          <p:cNvSpPr/>
          <p:nvPr/>
        </p:nvSpPr>
        <p:spPr>
          <a:xfrm>
            <a:off x="2019977" y="15760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3" name="Google Shape;663;p39"/>
          <p:cNvSpPr/>
          <p:nvPr/>
        </p:nvSpPr>
        <p:spPr>
          <a:xfrm>
            <a:off x="3414077" y="1570610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4" name="Google Shape;664;p39"/>
          <p:cNvSpPr/>
          <p:nvPr/>
        </p:nvSpPr>
        <p:spPr>
          <a:xfrm>
            <a:off x="4785677" y="1570610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3806202" y="3470048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6" name="Google Shape;666;p39"/>
          <p:cNvSpPr txBox="1"/>
          <p:nvPr/>
        </p:nvSpPr>
        <p:spPr>
          <a:xfrm>
            <a:off x="6049224" y="1827433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667" name="Google Shape;667;p39"/>
          <p:cNvSpPr txBox="1"/>
          <p:nvPr/>
        </p:nvSpPr>
        <p:spPr>
          <a:xfrm>
            <a:off x="6074492" y="3345871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668" name="Google Shape;668;p39"/>
          <p:cNvSpPr txBox="1"/>
          <p:nvPr/>
        </p:nvSpPr>
        <p:spPr>
          <a:xfrm>
            <a:off x="2371919" y="3407053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669" name="Google Shape;669;p39"/>
          <p:cNvSpPr txBox="1"/>
          <p:nvPr/>
        </p:nvSpPr>
        <p:spPr>
          <a:xfrm>
            <a:off x="504185" y="3345871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>
            <a:off x="680800" y="1798888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6" name="Google Shape;626;p39"/>
          <p:cNvSpPr/>
          <p:nvPr/>
        </p:nvSpPr>
        <p:spPr>
          <a:xfrm>
            <a:off x="2056250" y="1798888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40"/>
          <p:cNvPicPr preferRelativeResize="0"/>
          <p:nvPr/>
        </p:nvPicPr>
        <p:blipFill rotWithShape="1">
          <a:blip r:embed="rId3">
            <a:alphaModFix/>
          </a:blip>
          <a:srcRect b="25166" l="0" r="0" t="0"/>
          <a:stretch/>
        </p:blipFill>
        <p:spPr>
          <a:xfrm>
            <a:off x="0" y="1200526"/>
            <a:ext cx="9144001" cy="18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0"/>
          <p:cNvSpPr/>
          <p:nvPr/>
        </p:nvSpPr>
        <p:spPr>
          <a:xfrm>
            <a:off x="129275" y="680025"/>
            <a:ext cx="28122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your project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your name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Do not edit a row that does not have your name on it.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6" name="Google Shape;676;p40"/>
          <p:cNvSpPr/>
          <p:nvPr/>
        </p:nvSpPr>
        <p:spPr>
          <a:xfrm>
            <a:off x="14077" y="5617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77" name="Google Shape;677;p40"/>
          <p:cNvSpPr/>
          <p:nvPr/>
        </p:nvSpPr>
        <p:spPr>
          <a:xfrm>
            <a:off x="1391575" y="1292864"/>
            <a:ext cx="1331400" cy="1639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8" name="Google Shape;678;p40"/>
          <p:cNvCxnSpPr>
            <a:stCxn id="675" idx="2"/>
            <a:endCxn id="677" idx="0"/>
          </p:cNvCxnSpPr>
          <p:nvPr/>
        </p:nvCxnSpPr>
        <p:spPr>
          <a:xfrm>
            <a:off x="1535375" y="982425"/>
            <a:ext cx="522000" cy="310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9" name="Google Shape;679;p40"/>
          <p:cNvSpPr/>
          <p:nvPr/>
        </p:nvSpPr>
        <p:spPr>
          <a:xfrm>
            <a:off x="2147709" y="146625"/>
            <a:ext cx="2859300" cy="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approved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duration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to open your req only for the approved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prioritization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(eg. only P1). Ask ayanes@ if you don’t know what is allowed.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0" name="Google Shape;680;p40"/>
          <p:cNvSpPr/>
          <p:nvPr/>
        </p:nvSpPr>
        <p:spPr>
          <a:xfrm>
            <a:off x="2032511" y="283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81" name="Google Shape;681;p40"/>
          <p:cNvSpPr/>
          <p:nvPr/>
        </p:nvSpPr>
        <p:spPr>
          <a:xfrm>
            <a:off x="3027500" y="1292883"/>
            <a:ext cx="1098600" cy="1653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40"/>
          <p:cNvCxnSpPr>
            <a:stCxn id="679" idx="2"/>
            <a:endCxn id="681" idx="0"/>
          </p:cNvCxnSpPr>
          <p:nvPr/>
        </p:nvCxnSpPr>
        <p:spPr>
          <a:xfrm flipH="1">
            <a:off x="3576759" y="615225"/>
            <a:ext cx="600" cy="677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40"/>
          <p:cNvSpPr txBox="1"/>
          <p:nvPr/>
        </p:nvSpPr>
        <p:spPr>
          <a:xfrm>
            <a:off x="1273000" y="3127822"/>
            <a:ext cx="6890700" cy="1662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example, we will look at the rows highlighted in green: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am the HM (Adam) so I look up my name and project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have 2 lines pre-approved by Finance &amp; Ops at $153K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When talking to the consultant agency, I see that I can hire people remotely for a fraction of the cost of an onsite hire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go to the </a:t>
            </a:r>
            <a:r>
              <a:rPr lang="en" sz="8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 tab</a:t>
            </a: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(see next slide) in the tracker and input: 9 months, 2 people at 120/hr (fee of this agency) and see that it’s above the pre-approved rate. I email/ping Angela before I create my SOW to ensure it will get approved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Angela works with Finance and finds some buffer, so she approves. I now open my SOW with one onsite matching location in the tracker, and 3 remote (for the price of one head)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AutoNum type="arabicPeriod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 add the TQ reference to the tracker as well as rate and start/end dates with a note that the SOW has more people than the 2 heads but the rates eventually match the agreed amount. This is to help Angela and Finance approve my SOW and keep track of the financials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Once all approvals go through (incl. procurement, etc.) - you’re all done.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4" name="Google Shape;684;p40"/>
          <p:cNvSpPr/>
          <p:nvPr/>
        </p:nvSpPr>
        <p:spPr>
          <a:xfrm>
            <a:off x="0" y="4909400"/>
            <a:ext cx="72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0"/>
          <p:cNvSpPr txBox="1"/>
          <p:nvPr/>
        </p:nvSpPr>
        <p:spPr>
          <a:xfrm>
            <a:off x="585000" y="4909400"/>
            <a:ext cx="855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 following these steps may cause your req to be rejected and you may have to start over.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86" name="Google Shape;6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75" y="4931174"/>
            <a:ext cx="67275" cy="1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0"/>
          <p:cNvSpPr/>
          <p:nvPr/>
        </p:nvSpPr>
        <p:spPr>
          <a:xfrm>
            <a:off x="5195709" y="375225"/>
            <a:ext cx="2859300" cy="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Complete columns under the yellow header (“To be filled by HM”) with the information you get from Fieldglass.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8" name="Google Shape;688;p40"/>
          <p:cNvSpPr/>
          <p:nvPr/>
        </p:nvSpPr>
        <p:spPr>
          <a:xfrm>
            <a:off x="5080511" y="256952"/>
            <a:ext cx="234000" cy="234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3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89" name="Google Shape;689;p40"/>
          <p:cNvCxnSpPr>
            <a:stCxn id="687" idx="2"/>
            <a:endCxn id="690" idx="0"/>
          </p:cNvCxnSpPr>
          <p:nvPr/>
        </p:nvCxnSpPr>
        <p:spPr>
          <a:xfrm flipH="1">
            <a:off x="5957259" y="843825"/>
            <a:ext cx="668100" cy="3729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40"/>
          <p:cNvSpPr/>
          <p:nvPr/>
        </p:nvSpPr>
        <p:spPr>
          <a:xfrm>
            <a:off x="4515775" y="1216675"/>
            <a:ext cx="2883000" cy="1730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0"/>
          <p:cNvSpPr/>
          <p:nvPr/>
        </p:nvSpPr>
        <p:spPr>
          <a:xfrm>
            <a:off x="0" y="2484075"/>
            <a:ext cx="9144000" cy="188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40"/>
          <p:cNvCxnSpPr/>
          <p:nvPr/>
        </p:nvCxnSpPr>
        <p:spPr>
          <a:xfrm>
            <a:off x="536000" y="2674825"/>
            <a:ext cx="731700" cy="54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/>
        </p:nvSpPr>
        <p:spPr>
          <a:xfrm>
            <a:off x="228600" y="228600"/>
            <a:ext cx="2214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00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315625" y="942375"/>
            <a:ext cx="8186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Ownership Maps + High-Level Overview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FTE Hiring Flow for US / CCOE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FTE Hiring Flow for Amsterdam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AWF Classifications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Process by country and type of AWF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Option 1: Temporary Worker in Fieldglass (UCAN, UKIE, DE, NL, DK)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Option 2: SOW in Fieldglass (US only)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Option 3: Outsourced AWF in Ariba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2A2A7"/>
              </a:buClr>
              <a:buSzPts val="1500"/>
              <a:buFont typeface="Roboto"/>
              <a:buAutoNum type="arabicPeriod"/>
            </a:pPr>
            <a:r>
              <a:rPr lang="en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 Hiring 101 - How to Onboard a New Vendor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/>
          <p:nvPr/>
        </p:nvSpPr>
        <p:spPr>
          <a:xfrm>
            <a:off x="729125" y="344900"/>
            <a:ext cx="28122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 tab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enter the information you negotiated with your vendor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98" name="Google Shape;6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50" y="813450"/>
            <a:ext cx="3797376" cy="167402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9" name="Google Shape;6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758" y="813450"/>
            <a:ext cx="3746792" cy="16740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0" name="Google Shape;700;p41"/>
          <p:cNvPicPr preferRelativeResize="0"/>
          <p:nvPr/>
        </p:nvPicPr>
        <p:blipFill rotWithShape="1">
          <a:blip r:embed="rId6">
            <a:alphaModFix/>
          </a:blip>
          <a:srcRect b="62128" l="0" r="0" t="0"/>
          <a:stretch/>
        </p:blipFill>
        <p:spPr>
          <a:xfrm>
            <a:off x="0" y="3302777"/>
            <a:ext cx="9143998" cy="6583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1" name="Google Shape;701;p41"/>
          <p:cNvSpPr/>
          <p:nvPr/>
        </p:nvSpPr>
        <p:spPr>
          <a:xfrm>
            <a:off x="7937075" y="811100"/>
            <a:ext cx="1106700" cy="16740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this case, we kept 1 onsite at a higher rate, and converted the other line item into 3 remote at ⅓ of the rate, totalling 4 people: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@ </a:t>
            </a:r>
            <a:r>
              <a:rPr lang="en" sz="9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/hr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 @ 33/hr each (</a:t>
            </a:r>
            <a:r>
              <a:rPr lang="en" sz="9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/hr total)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~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375K</a:t>
            </a:r>
            <a:endParaRPr b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1"/>
          <p:cNvSpPr/>
          <p:nvPr/>
        </p:nvSpPr>
        <p:spPr>
          <a:xfrm>
            <a:off x="3495075" y="2817250"/>
            <a:ext cx="4851600" cy="302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your new total to the pre-approved amount in our tracker, </a:t>
            </a:r>
            <a:r>
              <a:rPr lang="en" sz="9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talk to ayanes@ </a:t>
            </a:r>
            <a:r>
              <a:rPr lang="en" sz="900" u="sng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prior</a:t>
            </a:r>
            <a:r>
              <a:rPr lang="en" sz="900">
                <a:solidFill>
                  <a:srgbClr val="CC0000"/>
                </a:solidFill>
                <a:latin typeface="Roboto Light"/>
                <a:ea typeface="Roboto Light"/>
                <a:cs typeface="Roboto Light"/>
                <a:sym typeface="Roboto Light"/>
              </a:rPr>
              <a:t> to submitting your req if amount is above the pre-approved amount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3" name="Google Shape;703;p41"/>
          <p:cNvSpPr/>
          <p:nvPr/>
        </p:nvSpPr>
        <p:spPr>
          <a:xfrm>
            <a:off x="5028225" y="3547725"/>
            <a:ext cx="432300" cy="302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41"/>
          <p:cNvCxnSpPr/>
          <p:nvPr/>
        </p:nvCxnSpPr>
        <p:spPr>
          <a:xfrm>
            <a:off x="5158125" y="3120225"/>
            <a:ext cx="86400" cy="427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41"/>
          <p:cNvSpPr/>
          <p:nvPr/>
        </p:nvSpPr>
        <p:spPr>
          <a:xfrm>
            <a:off x="0" y="4909400"/>
            <a:ext cx="72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1"/>
          <p:cNvSpPr txBox="1"/>
          <p:nvPr/>
        </p:nvSpPr>
        <p:spPr>
          <a:xfrm>
            <a:off x="585000" y="4909400"/>
            <a:ext cx="8559000" cy="234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18275" lIns="18275" spcFirstLastPara="1" rIns="1827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 following these steps may cause your req to be rejected and you may have to start over.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7" name="Google Shape;7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575" y="4931174"/>
            <a:ext cx="67275" cy="1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1108050" y="694950"/>
            <a:ext cx="659700" cy="37311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/>
        </p:nvSpPr>
        <p:spPr>
          <a:xfrm>
            <a:off x="1767750" y="694950"/>
            <a:ext cx="6268200" cy="37311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The tracker is showing one line per approved HC to be hired.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You have 10 lines in the tracker under your name. 6 are for project A, 2 are for project B. 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You go to Fieldglass to open your req for project A and in your SOW you state that you want 6 AWFs for a rate of $100/hr for 9 months. 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You check in the </a:t>
            </a:r>
            <a:r>
              <a:rPr lang="en" sz="10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see that the total budget would equal to ~918K, which matches your pre-approved budget (if you add up all 6 lines).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You fill everything in as per the tracker and now get a TQ reference number (eg. EBAYTQ0012345). Add this number to Column P for the 6 lines that map to your project A.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You have Project B with 2 people, but you hire 1 onsite at $100/hr for 9 months, and use the equivalent $100/hr of the remaining HC to get 3 offshore at $33/hr, also for 9 months.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After confirming budgets are good to go, you add your TQXX number to the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rows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and add a note in Column T with “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onsite at 100/hr,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offshore at $33/hr”. The total budget should always match.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If budget is above the average $100/hr, please also add that to column T after Angela approves (eg. “contract with vendor was only possible at $120/hr”). 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Do your best to offset being over budget with another project. Maybe one project is at $120/hr, but you manage to get another project at $80/hr with another agency. Always try to balance out your budget.</a:t>
            </a:r>
            <a:endParaRPr sz="10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4" name="Google Shape;7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450" y="2253853"/>
            <a:ext cx="226910" cy="6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2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SOW Examples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/>
          <p:nvPr/>
        </p:nvSpPr>
        <p:spPr>
          <a:xfrm>
            <a:off x="4200752" y="2829602"/>
            <a:ext cx="5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Contract signed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1" name="Google Shape;721;p43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3: Outsourced AWF in Ariba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43"/>
          <p:cNvSpPr txBox="1"/>
          <p:nvPr/>
        </p:nvSpPr>
        <p:spPr>
          <a:xfrm>
            <a:off x="4231146" y="12443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23" name="Google Shape;723;p43"/>
          <p:cNvGrpSpPr/>
          <p:nvPr/>
        </p:nvGrpSpPr>
        <p:grpSpPr>
          <a:xfrm>
            <a:off x="1467730" y="1242446"/>
            <a:ext cx="491003" cy="292500"/>
            <a:chOff x="1574829" y="613250"/>
            <a:chExt cx="386100" cy="292500"/>
          </a:xfrm>
        </p:grpSpPr>
        <p:sp>
          <p:nvSpPr>
            <p:cNvPr id="724" name="Google Shape;724;p43"/>
            <p:cNvSpPr txBox="1"/>
            <p:nvPr/>
          </p:nvSpPr>
          <p:spPr>
            <a:xfrm>
              <a:off x="1574829" y="613250"/>
              <a:ext cx="386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AA84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YES</a:t>
              </a:r>
              <a:endParaRPr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725" name="Google Shape;725;p43"/>
            <p:cNvCxnSpPr>
              <a:stCxn id="726" idx="3"/>
              <a:endCxn id="727" idx="1"/>
            </p:cNvCxnSpPr>
            <p:nvPr/>
          </p:nvCxnSpPr>
          <p:spPr>
            <a:xfrm>
              <a:off x="1626941" y="810979"/>
              <a:ext cx="288900" cy="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26" name="Google Shape;726;p43"/>
          <p:cNvSpPr/>
          <p:nvPr/>
        </p:nvSpPr>
        <p:spPr>
          <a:xfrm>
            <a:off x="526000" y="11436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b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(AWF tab)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8" name="Google Shape;728;p43"/>
          <p:cNvCxnSpPr>
            <a:stCxn id="726" idx="2"/>
            <a:endCxn id="729" idx="0"/>
          </p:cNvCxnSpPr>
          <p:nvPr/>
        </p:nvCxnSpPr>
        <p:spPr>
          <a:xfrm>
            <a:off x="1030000" y="1736725"/>
            <a:ext cx="0" cy="300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43"/>
          <p:cNvSpPr txBox="1"/>
          <p:nvPr/>
        </p:nvSpPr>
        <p:spPr>
          <a:xfrm>
            <a:off x="955047" y="1729596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7" name="Google Shape;727;p43"/>
          <p:cNvSpPr/>
          <p:nvPr/>
        </p:nvSpPr>
        <p:spPr>
          <a:xfrm>
            <a:off x="1901450" y="11436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Have a green light?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1" name="Google Shape;731;p43"/>
          <p:cNvSpPr/>
          <p:nvPr/>
        </p:nvSpPr>
        <p:spPr>
          <a:xfrm>
            <a:off x="1916975" y="628800"/>
            <a:ext cx="993900" cy="387900"/>
          </a:xfrm>
          <a:prstGeom prst="wedgeRectCallout">
            <a:avLst>
              <a:gd fmla="val -6653" name="adj1"/>
              <a:gd fmla="val 68027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Stick to the allowed quarter, prio and budget. Ask ayanes@ if in doubt</a:t>
            </a:r>
            <a:endParaRPr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2" name="Google Shape;732;p43"/>
          <p:cNvSpPr txBox="1"/>
          <p:nvPr/>
        </p:nvSpPr>
        <p:spPr>
          <a:xfrm>
            <a:off x="2331978" y="1729596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33" name="Google Shape;733;p43"/>
          <p:cNvCxnSpPr>
            <a:stCxn id="727" idx="2"/>
            <a:endCxn id="734" idx="0"/>
          </p:cNvCxnSpPr>
          <p:nvPr/>
        </p:nvCxnSpPr>
        <p:spPr>
          <a:xfrm>
            <a:off x="2405450" y="1736725"/>
            <a:ext cx="0" cy="305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43"/>
          <p:cNvSpPr/>
          <p:nvPr/>
        </p:nvSpPr>
        <p:spPr>
          <a:xfrm>
            <a:off x="498250" y="2864450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Legal, procurement (incl. background check), Finance &amp; Manager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approvals 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begin (CWXX ref is for Legal review)</a:t>
            </a:r>
            <a:endParaRPr sz="75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6" name="Google Shape;736;p43"/>
          <p:cNvSpPr/>
          <p:nvPr/>
        </p:nvSpPr>
        <p:spPr>
          <a:xfrm>
            <a:off x="6027700" y="1918650"/>
            <a:ext cx="1230000" cy="447000"/>
          </a:xfrm>
          <a:prstGeom prst="wedgeRectCallout">
            <a:avLst>
              <a:gd fmla="val -77807" name="adj1"/>
              <a:gd fmla="val -86946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Incorrect information will get this req disapproved.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calculator tab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get the total amount for your SOW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37" name="Google Shape;737;p43"/>
          <p:cNvCxnSpPr>
            <a:stCxn id="735" idx="3"/>
            <a:endCxn id="738" idx="1"/>
          </p:cNvCxnSpPr>
          <p:nvPr/>
        </p:nvCxnSpPr>
        <p:spPr>
          <a:xfrm>
            <a:off x="1561750" y="31610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8" name="Google Shape;738;p43"/>
          <p:cNvSpPr/>
          <p:nvPr/>
        </p:nvSpPr>
        <p:spPr>
          <a:xfrm>
            <a:off x="1911825" y="28644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Find your name &amp; project in the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Add PR/PO refs in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P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SOW cost &amp; HC details in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column T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help with finance &amp; VP approvals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3269900" y="2864450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Approved SOW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docusigned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by vendor and manager / VP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40" name="Google Shape;740;p43"/>
          <p:cNvCxnSpPr>
            <a:stCxn id="738" idx="3"/>
            <a:endCxn id="739" idx="1"/>
          </p:cNvCxnSpPr>
          <p:nvPr/>
        </p:nvCxnSpPr>
        <p:spPr>
          <a:xfrm>
            <a:off x="2919825" y="3161000"/>
            <a:ext cx="3501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43"/>
          <p:cNvCxnSpPr>
            <a:stCxn id="739" idx="3"/>
            <a:endCxn id="742" idx="1"/>
          </p:cNvCxnSpPr>
          <p:nvPr/>
        </p:nvCxnSpPr>
        <p:spPr>
          <a:xfrm flipH="1" rot="10800000">
            <a:off x="4277900" y="3160400"/>
            <a:ext cx="374400" cy="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43"/>
          <p:cNvCxnSpPr>
            <a:stCxn id="727" idx="3"/>
            <a:endCxn id="744" idx="1"/>
          </p:cNvCxnSpPr>
          <p:nvPr/>
        </p:nvCxnSpPr>
        <p:spPr>
          <a:xfrm>
            <a:off x="2909450" y="1440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43"/>
          <p:cNvSpPr txBox="1"/>
          <p:nvPr/>
        </p:nvSpPr>
        <p:spPr>
          <a:xfrm>
            <a:off x="2852537" y="1244381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A84F"/>
                </a:solidFill>
                <a:latin typeface="Roboto Light"/>
                <a:ea typeface="Roboto Light"/>
                <a:cs typeface="Roboto Light"/>
                <a:sym typeface="Roboto Light"/>
              </a:rPr>
              <a:t>YES</a:t>
            </a:r>
            <a:endParaRPr sz="700">
              <a:solidFill>
                <a:srgbClr val="6AA84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4" name="Google Shape;744;p43"/>
          <p:cNvSpPr/>
          <p:nvPr/>
        </p:nvSpPr>
        <p:spPr>
          <a:xfrm>
            <a:off x="3276900" y="11436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Is there an 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approved contract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46" name="Google Shape;746;p43"/>
          <p:cNvCxnSpPr>
            <a:stCxn id="744" idx="3"/>
            <a:endCxn id="747" idx="1"/>
          </p:cNvCxnSpPr>
          <p:nvPr/>
        </p:nvCxnSpPr>
        <p:spPr>
          <a:xfrm>
            <a:off x="4284900" y="1440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43"/>
          <p:cNvSpPr/>
          <p:nvPr/>
        </p:nvSpPr>
        <p:spPr>
          <a:xfrm>
            <a:off x="4652350" y="1143625"/>
            <a:ext cx="1008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 </a:t>
            </a:r>
            <a:r>
              <a:rPr b="1"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SOW 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as per vendor’s needs and review with ayanes@ prior to submitting 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7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Sample</a:t>
            </a:r>
            <a:r>
              <a:rPr lang="en" sz="7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0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48" name="Google Shape;748;p43"/>
          <p:cNvCxnSpPr>
            <a:stCxn id="747" idx="3"/>
            <a:endCxn id="749" idx="1"/>
          </p:cNvCxnSpPr>
          <p:nvPr/>
        </p:nvCxnSpPr>
        <p:spPr>
          <a:xfrm>
            <a:off x="5660350" y="1440175"/>
            <a:ext cx="367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Google Shape;749;p43"/>
          <p:cNvSpPr/>
          <p:nvPr/>
        </p:nvSpPr>
        <p:spPr>
          <a:xfrm>
            <a:off x="6027810" y="1143625"/>
            <a:ext cx="10635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</a:t>
            </a:r>
            <a:r>
              <a:rPr b="1" lang="en" sz="750" u="sng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SpendSmart ID</a:t>
            </a:r>
            <a:r>
              <a:rPr lang="en" sz="75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open a Purchase Requisition (</a:t>
            </a:r>
            <a:r>
              <a:rPr b="1" lang="en" sz="75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</a:t>
            </a:r>
            <a:r>
              <a:rPr lang="en" sz="75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). Attach SOW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3708909" y="1719845"/>
            <a:ext cx="4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NO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51" name="Google Shape;751;p43"/>
          <p:cNvCxnSpPr>
            <a:stCxn id="744" idx="2"/>
            <a:endCxn id="752" idx="0"/>
          </p:cNvCxnSpPr>
          <p:nvPr/>
        </p:nvCxnSpPr>
        <p:spPr>
          <a:xfrm>
            <a:off x="3780900" y="1736725"/>
            <a:ext cx="0" cy="2988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43"/>
          <p:cNvSpPr/>
          <p:nvPr/>
        </p:nvSpPr>
        <p:spPr>
          <a:xfrm>
            <a:off x="3276900" y="2035674"/>
            <a:ext cx="1008000" cy="48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Onboard a new vendor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More info</a:t>
            </a:r>
            <a:r>
              <a:rPr lang="en" sz="9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9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3" name="Google Shape;753;p43"/>
          <p:cNvSpPr txBox="1"/>
          <p:nvPr/>
        </p:nvSpPr>
        <p:spPr>
          <a:xfrm>
            <a:off x="5092081" y="1726283"/>
            <a:ext cx="75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Need help?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54" name="Google Shape;754;p43"/>
          <p:cNvCxnSpPr>
            <a:stCxn id="747" idx="2"/>
            <a:endCxn id="755" idx="0"/>
          </p:cNvCxnSpPr>
          <p:nvPr/>
        </p:nvCxnSpPr>
        <p:spPr>
          <a:xfrm>
            <a:off x="5156350" y="1736725"/>
            <a:ext cx="0" cy="299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43"/>
          <p:cNvSpPr/>
          <p:nvPr/>
        </p:nvSpPr>
        <p:spPr>
          <a:xfrm>
            <a:off x="4652300" y="2035825"/>
            <a:ext cx="1008000" cy="489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 more help creating an SOW, c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ontact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AWF-advisors@ebay.com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For help with the budget, 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6" name="Google Shape;756;p43"/>
          <p:cNvSpPr/>
          <p:nvPr/>
        </p:nvSpPr>
        <p:spPr>
          <a:xfrm>
            <a:off x="4666350" y="538210"/>
            <a:ext cx="993900" cy="489600"/>
          </a:xfrm>
          <a:prstGeom prst="wedgeRectCallout">
            <a:avLst>
              <a:gd fmla="val -15273" name="adj1"/>
              <a:gd fmla="val 64239" name="adj2"/>
            </a:avLst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Include job needs, location, total cost, headcount, etc. ayanes@ will review with Finance and ensure it’s good to submit</a:t>
            </a:r>
            <a:endParaRPr sz="7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57" name="Google Shape;757;p43"/>
          <p:cNvCxnSpPr>
            <a:stCxn id="749" idx="3"/>
            <a:endCxn id="758" idx="1"/>
          </p:cNvCxnSpPr>
          <p:nvPr/>
        </p:nvCxnSpPr>
        <p:spPr>
          <a:xfrm>
            <a:off x="7091310" y="1440175"/>
            <a:ext cx="312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43"/>
          <p:cNvSpPr/>
          <p:nvPr/>
        </p:nvSpPr>
        <p:spPr>
          <a:xfrm>
            <a:off x="7403300" y="1143625"/>
            <a:ext cx="11370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a Purchase Order (</a:t>
            </a:r>
            <a:r>
              <a:rPr b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)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Ariba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-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instructions</a:t>
            </a:r>
            <a:endParaRPr sz="800">
              <a:solidFill>
                <a:srgbClr val="4A86E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59" name="Google Shape;759;p43"/>
          <p:cNvCxnSpPr>
            <a:stCxn id="758" idx="3"/>
            <a:endCxn id="735" idx="1"/>
          </p:cNvCxnSpPr>
          <p:nvPr/>
        </p:nvCxnSpPr>
        <p:spPr>
          <a:xfrm flipH="1">
            <a:off x="498200" y="1440175"/>
            <a:ext cx="8042100" cy="1720800"/>
          </a:xfrm>
          <a:prstGeom prst="bentConnector5">
            <a:avLst>
              <a:gd fmla="val -2961" name="adj1"/>
              <a:gd fmla="val 74935" name="adj2"/>
              <a:gd fmla="val 102960" name="adj3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43"/>
          <p:cNvSpPr/>
          <p:nvPr/>
        </p:nvSpPr>
        <p:spPr>
          <a:xfrm>
            <a:off x="2363075" y="3605575"/>
            <a:ext cx="1325400" cy="447000"/>
          </a:xfrm>
          <a:prstGeom prst="wedgeRectCallout">
            <a:avLst>
              <a:gd fmla="val 38760" name="adj1"/>
              <a:gd fmla="val -74715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ismatches with pre-approved location, budget or cost center will cause the req to be rejected and you will have to start over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1" name="Google Shape;761;p43"/>
          <p:cNvSpPr/>
          <p:nvPr/>
        </p:nvSpPr>
        <p:spPr>
          <a:xfrm>
            <a:off x="0" y="4464625"/>
            <a:ext cx="9144000" cy="6789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Managers are responsible for: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51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Char char="●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Engaging in conversations with new vendor and explain expectations, roles, etc. (many back and forths)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51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Char char="●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Initiating and owning process with Legal and Procurement to onboard a new vendor (3-6 months process)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65100" lvl="0" marL="257175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Roboto Light"/>
              <a:buChar char="●"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Screening resumes, selecting candidates to interview, (re)scheduling interviews, interviewing, providing interview feedback and selecting candidates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2" name="Google Shape;742;p43"/>
          <p:cNvSpPr/>
          <p:nvPr/>
        </p:nvSpPr>
        <p:spPr>
          <a:xfrm>
            <a:off x="4652388" y="2863999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Info is sent to </a:t>
            </a:r>
            <a:r>
              <a:rPr b="1"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PeopleX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start the provisioning process. Check any </a:t>
            </a:r>
            <a:r>
              <a:rPr lang="en" sz="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pending onboarding tasks</a:t>
            </a: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(eg. systems access and assets)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2" name="Google Shape;762;p43"/>
          <p:cNvSpPr/>
          <p:nvPr/>
        </p:nvSpPr>
        <p:spPr>
          <a:xfrm>
            <a:off x="6044400" y="3605575"/>
            <a:ext cx="1230000" cy="309900"/>
          </a:xfrm>
          <a:prstGeom prst="wedgeRectCallout">
            <a:avLst>
              <a:gd fmla="val -6246" name="adj1"/>
              <a:gd fmla="val -78100" name="adj2"/>
            </a:avLst>
          </a:prstGeom>
          <a:solidFill>
            <a:srgbClr val="EFEFEF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Never onboard an AWF without having all the official approvals</a:t>
            </a:r>
            <a:endParaRPr sz="7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3" name="Google Shape;763;p43"/>
          <p:cNvSpPr/>
          <p:nvPr/>
        </p:nvSpPr>
        <p:spPr>
          <a:xfrm>
            <a:off x="6044250" y="2864450"/>
            <a:ext cx="1091400" cy="59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Officially onboard your AWF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64" name="Google Shape;764;p43"/>
          <p:cNvCxnSpPr>
            <a:stCxn id="742" idx="3"/>
            <a:endCxn id="763" idx="1"/>
          </p:cNvCxnSpPr>
          <p:nvPr/>
        </p:nvCxnSpPr>
        <p:spPr>
          <a:xfrm>
            <a:off x="5743788" y="3160549"/>
            <a:ext cx="300600" cy="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43"/>
          <p:cNvSpPr txBox="1"/>
          <p:nvPr/>
        </p:nvSpPr>
        <p:spPr>
          <a:xfrm>
            <a:off x="3905049" y="3395559"/>
            <a:ext cx="7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SOW not approved yet?</a:t>
            </a:r>
            <a:endParaRPr b="1" sz="700"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66" name="Google Shape;766;p43"/>
          <p:cNvCxnSpPr/>
          <p:nvPr/>
        </p:nvCxnSpPr>
        <p:spPr>
          <a:xfrm>
            <a:off x="3960102" y="3465548"/>
            <a:ext cx="2100" cy="233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43"/>
          <p:cNvSpPr/>
          <p:nvPr/>
        </p:nvSpPr>
        <p:spPr>
          <a:xfrm>
            <a:off x="643052" y="17998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8" name="Google Shape;768;p43"/>
          <p:cNvSpPr/>
          <p:nvPr/>
        </p:nvSpPr>
        <p:spPr>
          <a:xfrm>
            <a:off x="2019977" y="1799885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9" name="Google Shape;769;p43"/>
          <p:cNvSpPr/>
          <p:nvPr/>
        </p:nvSpPr>
        <p:spPr>
          <a:xfrm>
            <a:off x="3806202" y="3698648"/>
            <a:ext cx="312000" cy="174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STOP</a:t>
            </a:r>
            <a:endParaRPr sz="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0" name="Google Shape;770;p43"/>
          <p:cNvSpPr txBox="1"/>
          <p:nvPr/>
        </p:nvSpPr>
        <p:spPr>
          <a:xfrm>
            <a:off x="6035081" y="1965689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771" name="Google Shape;771;p43"/>
          <p:cNvSpPr txBox="1"/>
          <p:nvPr/>
        </p:nvSpPr>
        <p:spPr>
          <a:xfrm>
            <a:off x="6046205" y="3574471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772" name="Google Shape;772;p43"/>
          <p:cNvSpPr txBox="1"/>
          <p:nvPr/>
        </p:nvSpPr>
        <p:spPr>
          <a:xfrm>
            <a:off x="2371919" y="3635653"/>
            <a:ext cx="84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25" lIns="9125" spcFirstLastPara="1" rIns="9125" wrap="square" tIns="91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/>
          </a:p>
        </p:txBody>
      </p:sp>
      <p:sp>
        <p:nvSpPr>
          <p:cNvPr id="729" name="Google Shape;729;p43"/>
          <p:cNvSpPr/>
          <p:nvPr/>
        </p:nvSpPr>
        <p:spPr>
          <a:xfrm>
            <a:off x="680800" y="2037013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4" name="Google Shape;734;p43"/>
          <p:cNvSpPr/>
          <p:nvPr/>
        </p:nvSpPr>
        <p:spPr>
          <a:xfrm>
            <a:off x="2056250" y="2042513"/>
            <a:ext cx="698400" cy="17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7425" lIns="27425" spcFirstLastPara="1" rIns="27425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Contact ayanes@</a:t>
            </a:r>
            <a:endParaRPr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3: Outsourced AWF in Ariba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8" name="Google Shape;7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007475"/>
            <a:ext cx="3843024" cy="274052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9" name="Google Shape;779;p44"/>
          <p:cNvSpPr/>
          <p:nvPr/>
        </p:nvSpPr>
        <p:spPr>
          <a:xfrm>
            <a:off x="463208" y="665867"/>
            <a:ext cx="12615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 SpendSmart ID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0" name="Google Shape;780;p44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81" name="Google Shape;781;p44"/>
          <p:cNvPicPr preferRelativeResize="0"/>
          <p:nvPr/>
        </p:nvPicPr>
        <p:blipFill rotWithShape="1">
          <a:blip r:embed="rId4">
            <a:alphaModFix/>
          </a:blip>
          <a:srcRect b="33016" l="0" r="0" t="0"/>
          <a:stretch/>
        </p:blipFill>
        <p:spPr>
          <a:xfrm>
            <a:off x="348000" y="4301150"/>
            <a:ext cx="5943600" cy="4274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2" name="Google Shape;782;p44"/>
          <p:cNvSpPr/>
          <p:nvPr/>
        </p:nvSpPr>
        <p:spPr>
          <a:xfrm>
            <a:off x="463200" y="3960799"/>
            <a:ext cx="15264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See your request summary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3" name="Google Shape;783;p44"/>
          <p:cNvSpPr/>
          <p:nvPr/>
        </p:nvSpPr>
        <p:spPr>
          <a:xfrm>
            <a:off x="348010" y="3842519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84" name="Google Shape;78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699" y="1507325"/>
            <a:ext cx="4495775" cy="2240683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5" name="Google Shape;785;p44"/>
          <p:cNvSpPr/>
          <p:nvPr/>
        </p:nvSpPr>
        <p:spPr>
          <a:xfrm>
            <a:off x="4486900" y="1163475"/>
            <a:ext cx="38154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Workspace to navigate to tasks to be completed.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Use Ariba to create the SOW flow by selecting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“Engage with Legal and Initiate Draft Contract”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6" name="Google Shape;786;p44"/>
          <p:cNvSpPr/>
          <p:nvPr/>
        </p:nvSpPr>
        <p:spPr>
          <a:xfrm>
            <a:off x="4371710" y="1045185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787" name="Google Shape;787;p44"/>
          <p:cNvSpPr/>
          <p:nvPr/>
        </p:nvSpPr>
        <p:spPr>
          <a:xfrm>
            <a:off x="5638525" y="2781525"/>
            <a:ext cx="3186900" cy="160200"/>
          </a:xfrm>
          <a:prstGeom prst="rect">
            <a:avLst/>
          </a:prstGeom>
          <a:noFill/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3: Outsourced AWF in Ariba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45"/>
          <p:cNvSpPr/>
          <p:nvPr/>
        </p:nvSpPr>
        <p:spPr>
          <a:xfrm>
            <a:off x="463175" y="665875"/>
            <a:ext cx="17433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Continue to create the contract</a:t>
            </a:r>
            <a:endParaRPr i="1"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4" name="Google Shape;794;p45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4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795" name="Google Shape;795;p45"/>
          <p:cNvSpPr/>
          <p:nvPr/>
        </p:nvSpPr>
        <p:spPr>
          <a:xfrm>
            <a:off x="4982575" y="662950"/>
            <a:ext cx="32490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Once the request is created, complete the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“Requester creates the Vendor Security-Privacy ticket”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within the SOW request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6" name="Google Shape;796;p45"/>
          <p:cNvSpPr/>
          <p:nvPr/>
        </p:nvSpPr>
        <p:spPr>
          <a:xfrm>
            <a:off x="4867385" y="544679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5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797" name="Google Shape;7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117882"/>
            <a:ext cx="4371700" cy="3019556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1117866"/>
            <a:ext cx="4119500" cy="2013538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9" name="Google Shape;799;p45"/>
          <p:cNvSpPr/>
          <p:nvPr/>
        </p:nvSpPr>
        <p:spPr>
          <a:xfrm>
            <a:off x="7415875" y="2013075"/>
            <a:ext cx="1324800" cy="127200"/>
          </a:xfrm>
          <a:prstGeom prst="rect">
            <a:avLst/>
          </a:prstGeom>
          <a:noFill/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Option 3: Outsourced AWF in Ariba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6"/>
          <p:cNvSpPr/>
          <p:nvPr/>
        </p:nvSpPr>
        <p:spPr>
          <a:xfrm>
            <a:off x="463175" y="665875"/>
            <a:ext cx="26709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Upload the SOW template by selecting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“Requester uploads contract to the draft agreement folder”</a:t>
            </a:r>
            <a:endParaRPr i="1"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6" name="Google Shape;806;p46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6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07" name="Google Shape;807;p46"/>
          <p:cNvSpPr/>
          <p:nvPr/>
        </p:nvSpPr>
        <p:spPr>
          <a:xfrm>
            <a:off x="4982575" y="662950"/>
            <a:ext cx="3055200" cy="400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Once the SOW gets approved by the Procurement, Legal, and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Infosec 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teams, select the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“PR requisition”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step within the spendsmart tool to create the PR/PO. 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8" name="Google Shape;808;p46"/>
          <p:cNvSpPr/>
          <p:nvPr/>
        </p:nvSpPr>
        <p:spPr>
          <a:xfrm>
            <a:off x="4867385" y="544679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7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09" name="Google Shape;8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160491"/>
            <a:ext cx="4119500" cy="2013538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0" name="Google Shape;810;p46"/>
          <p:cNvSpPr/>
          <p:nvPr/>
        </p:nvSpPr>
        <p:spPr>
          <a:xfrm>
            <a:off x="2938625" y="1943800"/>
            <a:ext cx="1324800" cy="127200"/>
          </a:xfrm>
          <a:prstGeom prst="rect">
            <a:avLst/>
          </a:prstGeom>
          <a:noFill/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1160500"/>
            <a:ext cx="3767300" cy="23196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46"/>
          <p:cNvSpPr/>
          <p:nvPr/>
        </p:nvSpPr>
        <p:spPr>
          <a:xfrm>
            <a:off x="463175" y="3561475"/>
            <a:ext cx="45195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Check out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training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to open a PR/PO and add your ref and any notes to our tracker</a:t>
            </a:r>
            <a:endParaRPr i="1"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13" name="Google Shape;813;p46"/>
          <p:cNvSpPr/>
          <p:nvPr/>
        </p:nvSpPr>
        <p:spPr>
          <a:xfrm>
            <a:off x="348010" y="34431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8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14" name="Google Shape;8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016275"/>
            <a:ext cx="8839198" cy="9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6"/>
          <p:cNvSpPr/>
          <p:nvPr/>
        </p:nvSpPr>
        <p:spPr>
          <a:xfrm>
            <a:off x="4626475" y="3986890"/>
            <a:ext cx="3198000" cy="986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46"/>
          <p:cNvCxnSpPr>
            <a:stCxn id="812" idx="3"/>
          </p:cNvCxnSpPr>
          <p:nvPr/>
        </p:nvCxnSpPr>
        <p:spPr>
          <a:xfrm>
            <a:off x="4982675" y="3712675"/>
            <a:ext cx="396000" cy="2742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7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and onboarding a new vendor to eBay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7"/>
          <p:cNvSpPr/>
          <p:nvPr/>
        </p:nvSpPr>
        <p:spPr>
          <a:xfrm>
            <a:off x="463197" y="665875"/>
            <a:ext cx="24021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Go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select “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Request a new Supplier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3" name="Google Shape;823;p47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824" name="Google Shape;824;p47"/>
          <p:cNvGrpSpPr/>
          <p:nvPr/>
        </p:nvGrpSpPr>
        <p:grpSpPr>
          <a:xfrm>
            <a:off x="348000" y="1081225"/>
            <a:ext cx="4217202" cy="2065049"/>
            <a:chOff x="152400" y="1120675"/>
            <a:chExt cx="4217202" cy="2065049"/>
          </a:xfrm>
        </p:grpSpPr>
        <p:pic>
          <p:nvPicPr>
            <p:cNvPr id="825" name="Google Shape;825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20675"/>
              <a:ext cx="4217202" cy="2065049"/>
            </a:xfrm>
            <a:prstGeom prst="rect">
              <a:avLst/>
            </a:pr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26" name="Google Shape;826;p47"/>
            <p:cNvSpPr/>
            <p:nvPr/>
          </p:nvSpPr>
          <p:spPr>
            <a:xfrm>
              <a:off x="1578069" y="1790119"/>
              <a:ext cx="1282200" cy="897600"/>
            </a:xfrm>
            <a:prstGeom prst="rect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7" name="Google Shape;827;p47"/>
          <p:cNvCxnSpPr>
            <a:stCxn id="822" idx="2"/>
            <a:endCxn id="826" idx="0"/>
          </p:cNvCxnSpPr>
          <p:nvPr/>
        </p:nvCxnSpPr>
        <p:spPr>
          <a:xfrm>
            <a:off x="1664247" y="968275"/>
            <a:ext cx="750600" cy="782400"/>
          </a:xfrm>
          <a:prstGeom prst="straightConnector1">
            <a:avLst/>
          </a:prstGeom>
          <a:noFill/>
          <a:ln cap="flat" cmpd="sng" w="9525">
            <a:solidFill>
              <a:srgbClr val="FF85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8" name="Google Shape;828;p47"/>
          <p:cNvPicPr preferRelativeResize="0"/>
          <p:nvPr/>
        </p:nvPicPr>
        <p:blipFill rotWithShape="1">
          <a:blip r:embed="rId5">
            <a:alphaModFix/>
          </a:blip>
          <a:srcRect b="0" l="4924" r="0" t="3993"/>
          <a:stretch/>
        </p:blipFill>
        <p:spPr>
          <a:xfrm>
            <a:off x="4921575" y="1081225"/>
            <a:ext cx="3614861" cy="3909874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9" name="Google Shape;829;p47"/>
          <p:cNvSpPr/>
          <p:nvPr/>
        </p:nvSpPr>
        <p:spPr>
          <a:xfrm>
            <a:off x="5036772" y="665875"/>
            <a:ext cx="24021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Fill in section 1 (Vendor Information) with the information you have from the agency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0" name="Google Shape;830;p47"/>
          <p:cNvSpPr/>
          <p:nvPr/>
        </p:nvSpPr>
        <p:spPr>
          <a:xfrm>
            <a:off x="4921585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2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8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8"/>
          <p:cNvSpPr/>
          <p:nvPr/>
        </p:nvSpPr>
        <p:spPr>
          <a:xfrm>
            <a:off x="463200" y="665875"/>
            <a:ext cx="29247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Fill in sections 2 &amp; 3 as follows: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Note: for estimated spend, do not go past $1M for the initial contract. Procurement and legal like to first assess the vendor prior to committing a large amount.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3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38" name="Google Shape;838;p48"/>
          <p:cNvSpPr/>
          <p:nvPr/>
        </p:nvSpPr>
        <p:spPr>
          <a:xfrm>
            <a:off x="4960572" y="665875"/>
            <a:ext cx="24021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Fill in section 4 &amp; 5 as follows: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9" name="Google Shape;839;p48"/>
          <p:cNvSpPr/>
          <p:nvPr/>
        </p:nvSpPr>
        <p:spPr>
          <a:xfrm>
            <a:off x="4845385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4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40" name="Google Shape;8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081225"/>
            <a:ext cx="4159375" cy="353460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1" name="Google Shape;8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384" y="1081225"/>
            <a:ext cx="3936641" cy="3062446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9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49"/>
          <p:cNvSpPr/>
          <p:nvPr/>
        </p:nvSpPr>
        <p:spPr>
          <a:xfrm>
            <a:off x="463200" y="665875"/>
            <a:ext cx="29247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Fill in section 6 &amp; 7 as follows: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Note: This is for US only. If we want to extend to CN or NL, we’d need additional </a:t>
            </a: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procurement</a:t>
            </a: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guidance</a:t>
            </a:r>
            <a:r>
              <a:rPr i="1" lang="en" sz="6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. Use CC 0010.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8" name="Google Shape;848;p49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5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49" name="Google Shape;849;p49"/>
          <p:cNvSpPr/>
          <p:nvPr/>
        </p:nvSpPr>
        <p:spPr>
          <a:xfrm>
            <a:off x="4960572" y="665875"/>
            <a:ext cx="24021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Submit - You will receive an email like this:</a:t>
            </a:r>
            <a:endParaRPr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0" name="Google Shape;850;p49"/>
          <p:cNvSpPr/>
          <p:nvPr/>
        </p:nvSpPr>
        <p:spPr>
          <a:xfrm>
            <a:off x="4845385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6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51" name="Google Shape;8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081225"/>
            <a:ext cx="4184000" cy="24863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2" name="Google Shape;8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00" y="3615661"/>
            <a:ext cx="4184001" cy="1396513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3" name="Google Shape;853;p49"/>
          <p:cNvSpPr/>
          <p:nvPr/>
        </p:nvSpPr>
        <p:spPr>
          <a:xfrm>
            <a:off x="348015" y="4778170"/>
            <a:ext cx="4184100" cy="234000"/>
          </a:xfrm>
          <a:prstGeom prst="rect">
            <a:avLst/>
          </a:prstGeom>
          <a:noFill/>
          <a:ln cap="flat" cmpd="sng" w="19050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575" y="1081225"/>
            <a:ext cx="1786141" cy="39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9"/>
          <p:cNvSpPr txBox="1"/>
          <p:nvPr/>
        </p:nvSpPr>
        <p:spPr>
          <a:xfrm>
            <a:off x="6992800" y="1765450"/>
            <a:ext cx="1484400" cy="14316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The procurement team will then update you when they have sent information to the vendor (you may receive an email from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noreplysuppliersupport@ebay.com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saying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“Status Update: Invitation Sent”</a:t>
            </a:r>
            <a:endParaRPr i="1"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0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50"/>
          <p:cNvSpPr/>
          <p:nvPr/>
        </p:nvSpPr>
        <p:spPr>
          <a:xfrm>
            <a:off x="463200" y="665875"/>
            <a:ext cx="29247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Next steps still unknown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2" name="Google Shape;862;p50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7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63" name="Google Shape;863;p50"/>
          <p:cNvSpPr/>
          <p:nvPr/>
        </p:nvSpPr>
        <p:spPr>
          <a:xfrm>
            <a:off x="4425600" y="665875"/>
            <a:ext cx="29247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Once approved, we need to submit a contract. Go </a:t>
            </a:r>
            <a:r>
              <a:rPr lang="en" sz="9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and select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“Take action now - Submit a contract”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64" name="Google Shape;864;p50"/>
          <p:cNvSpPr/>
          <p:nvPr/>
        </p:nvSpPr>
        <p:spPr>
          <a:xfrm>
            <a:off x="43104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8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65" name="Google Shape;8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98" y="1139150"/>
            <a:ext cx="4490901" cy="292975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Ownership Maps for FTEs and AWFs</a:t>
            </a:r>
            <a:endParaRPr/>
          </a:p>
        </p:txBody>
      </p:sp>
      <p:sp>
        <p:nvSpPr>
          <p:cNvPr id="364" name="Google Shape;364;p24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E0E3"/>
                </a:solidFill>
              </a:rPr>
              <a:t>Angela Yanes</a:t>
            </a:r>
            <a:br>
              <a:rPr lang="en">
                <a:solidFill>
                  <a:srgbClr val="D0E0E3"/>
                </a:solidFill>
              </a:rPr>
            </a:br>
            <a:r>
              <a:rPr lang="en">
                <a:solidFill>
                  <a:srgbClr val="D0E0E3"/>
                </a:solidFill>
              </a:rPr>
              <a:t>Feb 2021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1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51"/>
          <p:cNvSpPr/>
          <p:nvPr/>
        </p:nvSpPr>
        <p:spPr>
          <a:xfrm>
            <a:off x="463200" y="665875"/>
            <a:ext cx="41088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 Ariba, select at the top right: “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- Contract Workspace (Procurement)”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2" name="Google Shape;872;p51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9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73" name="Google Shape;8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0675"/>
            <a:ext cx="8839202" cy="2407321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2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9" name="Google Shape;879;p52"/>
          <p:cNvSpPr/>
          <p:nvPr/>
        </p:nvSpPr>
        <p:spPr>
          <a:xfrm>
            <a:off x="463200" y="665875"/>
            <a:ext cx="10212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Fill in as follows: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0" name="Google Shape;880;p52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10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881" name="Google Shape;8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148550"/>
            <a:ext cx="2393874" cy="384644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2" name="Google Shape;882;p52"/>
          <p:cNvSpPr/>
          <p:nvPr/>
        </p:nvSpPr>
        <p:spPr>
          <a:xfrm>
            <a:off x="748493" y="2598472"/>
            <a:ext cx="1189500" cy="99000"/>
          </a:xfrm>
          <a:prstGeom prst="rect">
            <a:avLst/>
          </a:prstGeom>
          <a:noFill/>
          <a:ln cap="flat" cmpd="sng" w="19050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2"/>
          <p:cNvSpPr/>
          <p:nvPr/>
        </p:nvSpPr>
        <p:spPr>
          <a:xfrm>
            <a:off x="2066275" y="2198675"/>
            <a:ext cx="867900" cy="400200"/>
          </a:xfrm>
          <a:prstGeom prst="wedgeRectCallout">
            <a:avLst>
              <a:gd fmla="val -61589" name="adj1"/>
              <a:gd fmla="val 48769" name="adj2"/>
            </a:avLst>
          </a:prstGeom>
          <a:noFill/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Supplier should appear once approved</a:t>
            </a:r>
            <a:endParaRPr sz="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84" name="Google Shape;8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75" y="1148550"/>
            <a:ext cx="5905025" cy="288324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3"/>
          <p:cNvSpPr txBox="1"/>
          <p:nvPr/>
        </p:nvSpPr>
        <p:spPr>
          <a:xfrm>
            <a:off x="0" y="0"/>
            <a:ext cx="56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559"/>
                </a:solidFill>
                <a:latin typeface="Roboto"/>
                <a:ea typeface="Roboto"/>
                <a:cs typeface="Roboto"/>
                <a:sym typeface="Roboto"/>
              </a:rPr>
              <a:t>AWF Hiring 101 - Setting up a new vendor</a:t>
            </a:r>
            <a:endParaRPr b="1">
              <a:solidFill>
                <a:srgbClr val="FF85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53"/>
          <p:cNvSpPr/>
          <p:nvPr/>
        </p:nvSpPr>
        <p:spPr>
          <a:xfrm>
            <a:off x="463200" y="665875"/>
            <a:ext cx="1253100" cy="3024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85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Next steps unknown</a:t>
            </a:r>
            <a:endParaRPr i="1" sz="6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1" name="Google Shape;891;p53"/>
          <p:cNvSpPr/>
          <p:nvPr/>
        </p:nvSpPr>
        <p:spPr>
          <a:xfrm>
            <a:off x="348010" y="547594"/>
            <a:ext cx="234000" cy="234000"/>
          </a:xfrm>
          <a:prstGeom prst="ellipse">
            <a:avLst/>
          </a:prstGeom>
          <a:solidFill>
            <a:srgbClr val="FF855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11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Current Ownership Map - FTEs</a:t>
            </a:r>
            <a:endParaRPr b="1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0" name="Google Shape;370;p25"/>
          <p:cNvGraphicFramePr/>
          <p:nvPr/>
        </p:nvGraphicFramePr>
        <p:xfrm>
          <a:off x="426982" y="974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{71B8AC7D-44CD-4FE7-9635-4B61D6BB0682}</a:tableStyleId>
              </a:tblPr>
              <a:tblGrid>
                <a:gridCol w="3234575"/>
                <a:gridCol w="1685150"/>
                <a:gridCol w="1685150"/>
                <a:gridCol w="1685150"/>
              </a:tblGrid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FTE MAP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Hiring Manager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Recruiting Team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Finance / Manager / Other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1. Open req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2. Approval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3. Source candidates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4. First pass / review resumes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5. Second pass / review resumes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 Send q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uestionnaire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to vet experience, salary expectations and fit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7. Send out link to coding exam + review results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8. Initial candidate selection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9. Interview scheduling + candidate management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10. Interview + feedback + final candidate selection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11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 Negotiate offer + contract signatures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10. Onboard candidate (eg. logistics, computer etc.)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E5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Current Ownership Map - AWFs</a:t>
            </a:r>
            <a:endParaRPr b="1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6" name="Google Shape;376;p26"/>
          <p:cNvGraphicFramePr/>
          <p:nvPr/>
        </p:nvGraphicFramePr>
        <p:xfrm>
          <a:off x="426982" y="5763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{71B8AC7D-44CD-4FE7-9635-4B61D6BB0682}</a:tableStyleId>
              </a:tblPr>
              <a:tblGrid>
                <a:gridCol w="3237750"/>
                <a:gridCol w="1010450"/>
                <a:gridCol w="1010450"/>
                <a:gridCol w="1010450"/>
                <a:gridCol w="1010450"/>
                <a:gridCol w="1010450"/>
              </a:tblGrid>
              <a:tr h="4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AWF MAP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Hiring Manager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Recruiting Team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Legal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Procurement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Finance / Manager / Other</a:t>
                      </a:r>
                      <a:endParaRPr b="1"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1. Sign / review MSA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2. Discuss details/JD with vendor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3. Create a SOW specific to the vendor</a:t>
                      </a:r>
                      <a:r>
                        <a:rPr b="1" lang="en" sz="11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b="1" sz="11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4. SOW review / 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docusign</a:t>
                      </a:r>
                      <a:r>
                        <a:rPr b="1" lang="en" sz="11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b="1" sz="11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5. Create Job Posting / PR with SOW attached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 Create PO</a:t>
                      </a:r>
                      <a:r>
                        <a:rPr b="1" lang="en" sz="11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b="1" sz="11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7. Approve Job Posting + PR + PO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8. Source candidates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9. First pass / review resumes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10. Send out link to coding exam + review results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11. Candidate selection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12. Interview scheduling + candidate management (in Fieldglass, not integrated with Outlook)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13. Interview + feedback + candidate selection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14. Negotiate offer + finalize contract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Varies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7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15. Onboard candidate (eg. logistics, computer etc.)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00</a:t>
                      </a: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 Onboard a new vendor to eBay (3-6 months)</a:t>
                      </a:r>
                      <a:r>
                        <a:rPr b="1" lang="en" sz="11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b="1" sz="11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X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Restricted help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Restricted help</a:t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8275" marB="18275" marR="18275" marL="18275">
                    <a:lnL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85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377" name="Google Shape;377;p26"/>
          <p:cNvSpPr txBox="1"/>
          <p:nvPr/>
        </p:nvSpPr>
        <p:spPr>
          <a:xfrm>
            <a:off x="360425" y="4685650"/>
            <a:ext cx="828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Note: 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Steps marked with an * are not always necessary, depending on what type of AWF we are hiring, see </a:t>
            </a:r>
            <a:r>
              <a:rPr i="1" lang="en" sz="900">
                <a:solidFill>
                  <a:srgbClr val="4A86E8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 14</a:t>
            </a:r>
            <a:r>
              <a:rPr i="1" lang="en" sz="9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for more details.</a:t>
            </a:r>
            <a:endParaRPr i="1" sz="9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Engineering cost </a:t>
            </a: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comparison: FTE vs AWF</a:t>
            </a:r>
            <a:endParaRPr b="1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419275" y="3038975"/>
            <a:ext cx="8253900" cy="1708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Notes: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ll rates in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USD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, for Engineering roles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Rates are averages for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L24/L25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(majority of our reqs)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FTE Avg. Total does not include one-time bonuses like sign on and RSUs (light blue columns)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Rates for AWFs is equivalent to the experience required for a L24/L25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AWF rates from suppliers are per hour but annualized here for comparison - hourly rates available on next slide if interested (in Euros)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UK and DE AWF rates included for comparison. No data available for FTE Eng roles in these countries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eBay only has 3 vendors in Amsterdam: Robert Walters, Tek Systems and Michael Bailey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384" name="Google Shape;384;p27"/>
          <p:cNvGraphicFramePr/>
          <p:nvPr/>
        </p:nvGraphicFramePr>
        <p:xfrm>
          <a:off x="419275" y="8607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{5E2C8350-D1D0-4348-A8F1-4814AF8443C5}</a:tableStyleId>
              </a:tblPr>
              <a:tblGrid>
                <a:gridCol w="619225"/>
                <a:gridCol w="1090650"/>
                <a:gridCol w="1090650"/>
                <a:gridCol w="1090650"/>
                <a:gridCol w="1090650"/>
                <a:gridCol w="1090650"/>
                <a:gridCol w="1090650"/>
                <a:gridCol w="1090650"/>
              </a:tblGrid>
              <a:tr h="20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Eng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Roles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Base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Bonus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Benefits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Sign-On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RSUs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FTE Avg. Total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AWF Avg Rate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$164K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24%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$25K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$125K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$220K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$224K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NL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$75K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21%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Usually none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$20K exceptions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None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$98K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$255K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CCOE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$74K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10%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26% of base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Usually none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Some exceptions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None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$101K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$102K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UK</a:t>
                      </a:r>
                      <a:endParaRPr/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</a:t>
                      </a: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218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DE</a:t>
                      </a:r>
                      <a:endParaRPr/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--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</a:t>
                      </a: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213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Challenges Hiring AWFs in Amsterdam - Rates per hour and Eng role type</a:t>
            </a:r>
            <a:endParaRPr b="1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0" name="Google Shape;390;p28"/>
          <p:cNvGraphicFramePr/>
          <p:nvPr/>
        </p:nvGraphicFramePr>
        <p:xfrm>
          <a:off x="419275" y="12081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{5E2C8350-D1D0-4348-A8F1-4814AF8443C5}</a:tableStyleId>
              </a:tblPr>
              <a:tblGrid>
                <a:gridCol w="1025900"/>
                <a:gridCol w="1807000"/>
                <a:gridCol w="1807000"/>
                <a:gridCol w="1807000"/>
                <a:gridCol w="1807000"/>
              </a:tblGrid>
              <a:tr h="20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Roles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NL FTE Rates ~L24/L25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NL AWF Rates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85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UK AWF Rates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B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DE AWF Rates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B786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Full stack developer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€51K - €75K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 (base only)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€100 - €105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€204K - €214K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€82 - €101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€167K - €206K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€75 - €95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€153K - €194K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Front End developer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€51K - €75K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 (base only)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€100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€204K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€82 - €101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€167K - €206K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€75 - €89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€153K - €182K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QA Engineer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€51K - €75K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 (base only)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€95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€194K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€73 - €81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€149K - €165K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€69 - €83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€204K - €170K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Software Engineer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€51K - €75K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 (base only)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€105 - €110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€214K - €224K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€82 - €101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€167K - €206K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€69 - €89 per hour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€204K - €182K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/yr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1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Average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€62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 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(base only)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€209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€177.5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€173.5</a:t>
                      </a:r>
                      <a:r>
                        <a:rPr lang="en" sz="1000">
                          <a:solidFill>
                            <a:srgbClr val="66666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per year</a:t>
                      </a:r>
                      <a:endParaRPr sz="1000">
                        <a:solidFill>
                          <a:srgbClr val="66666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27425" marB="27425" marR="27425" marL="27425">
                    <a:lnL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391" name="Google Shape;391;p28"/>
          <p:cNvSpPr txBox="1"/>
          <p:nvPr/>
        </p:nvSpPr>
        <p:spPr>
          <a:xfrm>
            <a:off x="419275" y="3724775"/>
            <a:ext cx="8253900" cy="69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Notes: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All rates in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Euros</a:t>
            </a:r>
            <a:endParaRPr b="1"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US rate for AWFs for comparison is ~€82 per hour (€167K /yr)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Current Challenges &amp; Immediate </a:t>
            </a:r>
            <a:r>
              <a:rPr b="1" lang="en">
                <a:solidFill>
                  <a:srgbClr val="02A2A7"/>
                </a:solidFill>
                <a:latin typeface="Roboto"/>
                <a:ea typeface="Roboto"/>
                <a:cs typeface="Roboto"/>
                <a:sym typeface="Roboto"/>
              </a:rPr>
              <a:t>Needs</a:t>
            </a:r>
            <a:endParaRPr b="1">
              <a:solidFill>
                <a:srgbClr val="02A2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292250" y="400200"/>
            <a:ext cx="85629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2A2A7"/>
                </a:solidFill>
                <a:latin typeface="Roboto Light"/>
                <a:ea typeface="Roboto Light"/>
                <a:cs typeface="Roboto Light"/>
                <a:sym typeface="Roboto Light"/>
              </a:rPr>
              <a:t>Challenges:</a:t>
            </a:r>
            <a:endParaRPr sz="1200">
              <a:solidFill>
                <a:srgbClr val="02A2A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Hiring managers own the full process with AWFs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Extremely time-consuming (~20%+ of every manager’s time) - causing huge delays in hiring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Prone to mistakes - one small mistake can reset the whole process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Many approvals and steps, not a streamlined process for AWFs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~1-2 weeks to get 1 req approved/open. Need to manually look up reqs and chase approvers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Immense amount of back and forths between managers, Angela (ops), procurement, finance, etc.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0 support from recruiting - we were getting </a:t>
            </a:r>
            <a:r>
              <a:rPr i="1"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some 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help from an AWF in the Buyer team - ending this week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Procurement will assign coordinators to support for certain cases, in a limited fashion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Cost - quality vendors cost more than the average budget we have of $100/hr (usually ~120/hr)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2A2A7"/>
                </a:solidFill>
                <a:latin typeface="Roboto Light"/>
                <a:ea typeface="Roboto Light"/>
                <a:cs typeface="Roboto Light"/>
                <a:sym typeface="Roboto Light"/>
              </a:rPr>
              <a:t>Immediate Needs:</a:t>
            </a:r>
            <a:endParaRPr sz="1200">
              <a:solidFill>
                <a:srgbClr val="02A2A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P0. Coordination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Reviewing/submitting reqs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Reviewing initial resumes + code exam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Interview scheduling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Chasing approvals from legal/procurement/finance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→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Short-term plan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: Hire an AWF under Procurement or P&amp;E to help ASAP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→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Long-term plan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: Assign ownership of a faster, streamlined process across eBay to manage AWF hiring (eg. Recruiting? Procurement?)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P1. End-to-end process ownership to onboard new vendors (3-6 months process):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Discussing eBay’s policies, terms and conditions with Vendor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Opening necessary forms and documentation for Legal and Procurement review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2725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Roboto Light"/>
              <a:buChar char="○"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Onboard vendor to eBay/Fieldglass + negotiation of cost cards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→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: Assign ownership of an </a:t>
            </a:r>
            <a:r>
              <a:rPr b="1"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eBay-wide solution/support</a:t>
            </a:r>
            <a:r>
              <a:rPr lang="en" sz="11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for Vendor onboarding (Procurement/Legal?)</a:t>
            </a:r>
            <a:endParaRPr sz="11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0"/>
          <p:cNvSpPr txBox="1"/>
          <p:nvPr>
            <p:ph type="title"/>
          </p:nvPr>
        </p:nvSpPr>
        <p:spPr>
          <a:xfrm>
            <a:off x="342899" y="980029"/>
            <a:ext cx="4689300" cy="265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FTE Hiring Flow </a:t>
            </a:r>
            <a:br>
              <a:rPr lang="en"/>
            </a:br>
            <a:r>
              <a:rPr lang="en"/>
              <a:t>for P&amp;E</a:t>
            </a:r>
            <a:endParaRPr/>
          </a:p>
        </p:txBody>
      </p:sp>
      <p:sp>
        <p:nvSpPr>
          <p:cNvPr id="403" name="Google Shape;403;p30"/>
          <p:cNvSpPr txBox="1"/>
          <p:nvPr>
            <p:ph idx="1" type="body"/>
          </p:nvPr>
        </p:nvSpPr>
        <p:spPr>
          <a:xfrm>
            <a:off x="342900" y="4313682"/>
            <a:ext cx="4689300" cy="43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 Yanes</a:t>
            </a:r>
            <a:br>
              <a:rPr lang="en"/>
            </a:br>
            <a:r>
              <a:rPr lang="en"/>
              <a:t>Feb 2021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- Layouts">
  <a:themeElements>
    <a:clrScheme name="eBay Blue 02">
      <a:dk1>
        <a:srgbClr val="41413F"/>
      </a:dk1>
      <a:lt1>
        <a:srgbClr val="FFFFFF"/>
      </a:lt1>
      <a:dk2>
        <a:srgbClr val="6E6E6E"/>
      </a:dk2>
      <a:lt2>
        <a:srgbClr val="C8C8C8"/>
      </a:lt2>
      <a:accent1>
        <a:srgbClr val="C5E5FB"/>
      </a:accent1>
      <a:accent2>
        <a:srgbClr val="93C9FF"/>
      </a:accent2>
      <a:accent3>
        <a:srgbClr val="659EFF"/>
      </a:accent3>
      <a:accent4>
        <a:srgbClr val="382AEF"/>
      </a:accent4>
      <a:accent5>
        <a:srgbClr val="2B0EAF"/>
      </a:accent5>
      <a:accent6>
        <a:srgbClr val="121258"/>
      </a:accent6>
      <a:hlink>
        <a:srgbClr val="C2F2EF"/>
      </a:hlink>
      <a:folHlink>
        <a:srgbClr val="1DCBC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